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83" r:id="rId5"/>
    <p:sldId id="256" r:id="rId6"/>
    <p:sldId id="370" r:id="rId7"/>
    <p:sldId id="382" r:id="rId8"/>
    <p:sldId id="367" r:id="rId9"/>
    <p:sldId id="266" r:id="rId10"/>
    <p:sldId id="374" r:id="rId11"/>
    <p:sldId id="258" r:id="rId12"/>
    <p:sldId id="261" r:id="rId13"/>
    <p:sldId id="380" r:id="rId14"/>
    <p:sldId id="373" r:id="rId15"/>
    <p:sldId id="264" r:id="rId16"/>
    <p:sldId id="274" r:id="rId17"/>
    <p:sldId id="276" r:id="rId18"/>
    <p:sldId id="316" r:id="rId19"/>
    <p:sldId id="379" r:id="rId20"/>
    <p:sldId id="285" r:id="rId21"/>
    <p:sldId id="289" r:id="rId22"/>
    <p:sldId id="334" r:id="rId23"/>
    <p:sldId id="342" r:id="rId24"/>
    <p:sldId id="294" r:id="rId25"/>
    <p:sldId id="317" r:id="rId26"/>
    <p:sldId id="381" r:id="rId27"/>
    <p:sldId id="369" r:id="rId28"/>
    <p:sldId id="305" r:id="rId2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10944" userDrawn="1">
          <p15:clr>
            <a:srgbClr val="A4A3A4"/>
          </p15:clr>
        </p15:guide>
        <p15:guide id="5" orient="horz" pos="2472" userDrawn="1">
          <p15:clr>
            <a:srgbClr val="A4A3A4"/>
          </p15:clr>
        </p15:guide>
        <p15:guide id="6" pos="5760" userDrawn="1">
          <p15:clr>
            <a:srgbClr val="A4A3A4"/>
          </p15:clr>
        </p15:guide>
        <p15:guide id="7" orient="horz" pos="648" userDrawn="1">
          <p15:clr>
            <a:srgbClr val="A4A3A4"/>
          </p15:clr>
        </p15:guide>
        <p15:guide id="8" orient="horz" pos="1080" userDrawn="1">
          <p15:clr>
            <a:srgbClr val="A4A3A4"/>
          </p15:clr>
        </p15:guide>
        <p15:guide id="9" pos="2544" userDrawn="1">
          <p15:clr>
            <a:srgbClr val="A4A3A4"/>
          </p15:clr>
        </p15:guide>
        <p15:guide id="10" orient="horz" pos="59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28" autoAdjust="0"/>
    <p:restoredTop sz="95043" autoAdjust="0"/>
  </p:normalViewPr>
  <p:slideViewPr>
    <p:cSldViewPr>
      <p:cViewPr varScale="1">
        <p:scale>
          <a:sx n="74" d="100"/>
          <a:sy n="74" d="100"/>
        </p:scale>
        <p:origin x="1062" y="78"/>
      </p:cViewPr>
      <p:guideLst>
        <p:guide orient="horz" pos="3240"/>
        <p:guide pos="576"/>
        <p:guide orient="horz" pos="1224"/>
        <p:guide pos="10944"/>
        <p:guide orient="horz" pos="2472"/>
        <p:guide pos="5760"/>
        <p:guide orient="horz" pos="648"/>
        <p:guide orient="horz" pos="1080"/>
        <p:guide pos="2544"/>
        <p:guide orient="horz" pos="5932"/>
      </p:guideLst>
    </p:cSldViewPr>
  </p:slideViewPr>
  <p:outlineViewPr>
    <p:cViewPr>
      <p:scale>
        <a:sx n="33" d="100"/>
        <a:sy n="33" d="100"/>
      </p:scale>
      <p:origin x="0" y="-8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EF6F697D-9068-44D8-8608-458BBE662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D18E6E2-5AA0-4949-AEF4-3EC61A0BD6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56C1-19B6-4917-A5E2-EFE4CA53B6C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B39AAA4-396A-4736-8B90-3FD4EB0F2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80332F9-5F9D-40C2-B736-FF2A6FFC9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7EA9F-973E-4319-A7AD-B1F6F9BFBC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64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7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071" y="321472"/>
            <a:ext cx="16887882" cy="96437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95374" y="1500164"/>
            <a:ext cx="8191504" cy="76986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9572629" y="1500164"/>
            <a:ext cx="8337550" cy="76986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9B1DC81-B891-4B83-87BE-280EFD91C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90626" y="9365457"/>
            <a:ext cx="3810000" cy="6858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F2AA6F4-C722-44E4-8FCB-C8D7FA179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315200" y="9365457"/>
            <a:ext cx="5791200" cy="6858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14A1522-4B60-4CAF-95A8-427A4BC31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735050" y="9429751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2B157D3-7684-47A1-89D4-9A14E1889D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240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DDB1720-1E58-4607-9D11-B306B0A1271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7607" y="9735999"/>
            <a:ext cx="1577661" cy="466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F835317D-5D18-03FD-F5A1-19CDE9EBA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4" y="3238499"/>
            <a:ext cx="16417866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"/>
    </mc:Choice>
    <mc:Fallback xmlns="">
      <p:transition spd="slow" advTm="35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 txBox="1"/>
          <p:nvPr/>
        </p:nvSpPr>
        <p:spPr>
          <a:xfrm>
            <a:off x="152400" y="1150243"/>
            <a:ext cx="179832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tr-TR" sz="4800" b="1" dirty="0">
                <a:solidFill>
                  <a:srgbClr val="B71C1C"/>
                </a:solidFill>
                <a:latin typeface="Century Gothic" panose="020B0502020202020204" pitchFamily="34" charset="0"/>
              </a:rPr>
              <a:t>OEE</a:t>
            </a:r>
            <a:r>
              <a:rPr lang="tr-TR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(</a:t>
            </a:r>
            <a:r>
              <a:rPr lang="en-GB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Overall</a:t>
            </a:r>
            <a:r>
              <a:rPr lang="tr-TR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Equipment</a:t>
            </a:r>
            <a:r>
              <a:rPr lang="tr-TR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Effectiveness</a:t>
            </a:r>
            <a:r>
              <a:rPr lang="tr-TR" sz="4800" dirty="0">
                <a:solidFill>
                  <a:srgbClr val="B71C1C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51" name="Resim 50">
            <a:extLst>
              <a:ext uri="{FF2B5EF4-FFF2-40B4-BE49-F238E27FC236}">
                <a16:creationId xmlns:a16="http://schemas.microsoft.com/office/drawing/2014/main" id="{B66AA28A-4E17-5A86-B5DC-1685A2FD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60" y="2857500"/>
            <a:ext cx="11758679" cy="66375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5681E7-72F1-2411-C0E7-0C37DCB3E135}"/>
              </a:ext>
            </a:extLst>
          </p:cNvPr>
          <p:cNvSpPr/>
          <p:nvPr/>
        </p:nvSpPr>
        <p:spPr>
          <a:xfrm>
            <a:off x="3733800" y="7658100"/>
            <a:ext cx="2895600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D650F1-F6D0-4DDC-5C42-1D8B2884C956}"/>
              </a:ext>
            </a:extLst>
          </p:cNvPr>
          <p:cNvSpPr/>
          <p:nvPr/>
        </p:nvSpPr>
        <p:spPr>
          <a:xfrm>
            <a:off x="7098540" y="7658100"/>
            <a:ext cx="4788660" cy="152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1"/>
    </mc:Choice>
    <mc:Fallback xmlns="">
      <p:transition spd="slow" advTm="1635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2025015"/>
            <a:ext cx="1635633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Operasyon emirleri, programa elle girilebilir - Excel'den aktarılabilir</a:t>
            </a:r>
          </a:p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ERP Üretim emirlerinden oluşturulabilir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62974" y="1150243"/>
            <a:ext cx="396222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tr-TR" sz="4800" b="1" dirty="0">
                <a:solidFill>
                  <a:srgbClr val="B71C1C"/>
                </a:solidFill>
                <a:latin typeface="Century Gothic" panose="020B0502020202020204" pitchFamily="34" charset="0"/>
              </a:rPr>
              <a:t>Ana Çevrim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5D9ED-1C22-7D46-86A1-975B58952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454" y="3350100"/>
            <a:ext cx="14537346" cy="656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7"/>
    </mc:Choice>
    <mc:Fallback xmlns="">
      <p:transition spd="slow" advTm="65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">
            <a:extLst>
              <a:ext uri="{FF2B5EF4-FFF2-40B4-BE49-F238E27FC236}">
                <a16:creationId xmlns:a16="http://schemas.microsoft.com/office/drawing/2014/main" id="{EBA0E480-7874-5145-9E81-787D794B2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370" y="2002283"/>
            <a:ext cx="3312260" cy="2760217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20248A1-D9B2-4447-9EF0-601FCBE1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5143500"/>
            <a:ext cx="8839200" cy="435039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39DBE5A9-DFD2-FB7D-D5CE-BEC7BE502AA2}"/>
              </a:ext>
            </a:extLst>
          </p:cNvPr>
          <p:cNvGrpSpPr/>
          <p:nvPr/>
        </p:nvGrpSpPr>
        <p:grpSpPr>
          <a:xfrm>
            <a:off x="855792" y="5143500"/>
            <a:ext cx="8288208" cy="4310425"/>
            <a:chOff x="516385" y="4717282"/>
            <a:chExt cx="8288208" cy="4310425"/>
          </a:xfrm>
        </p:grpSpPr>
        <p:sp>
          <p:nvSpPr>
            <p:cNvPr id="2" name="TextBox 2"/>
            <p:cNvSpPr txBox="1"/>
            <p:nvPr/>
          </p:nvSpPr>
          <p:spPr>
            <a:xfrm>
              <a:off x="1220370" y="4762500"/>
              <a:ext cx="7584223" cy="4265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Operasyon emirleri sahadaki </a:t>
              </a:r>
            </a:p>
            <a:p>
              <a:pPr>
                <a:lnSpc>
                  <a:spcPts val="4200"/>
                </a:lnSpc>
              </a:pPr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Operatör panellerine iletir</a:t>
              </a:r>
            </a:p>
            <a:p>
              <a:pPr>
                <a:lnSpc>
                  <a:spcPts val="4200"/>
                </a:lnSpc>
              </a:pPr>
              <a:endParaRPr lang="tr-TR" sz="32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4200"/>
                </a:lnSpc>
              </a:pPr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Duruşları, hız kayıplarını ve kalite hatalarını kaydeder</a:t>
              </a:r>
            </a:p>
            <a:p>
              <a:pPr>
                <a:lnSpc>
                  <a:spcPts val="4200"/>
                </a:lnSpc>
              </a:pPr>
              <a:endParaRPr lang="tr-TR" sz="32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4200"/>
                </a:lnSpc>
              </a:pPr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Başlama, bitirme, üretim miktarını </a:t>
              </a:r>
              <a:r>
                <a:rPr lang="tr-TR" sz="3200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ERP’ye</a:t>
              </a:r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aktarır</a:t>
              </a:r>
            </a:p>
          </p:txBody>
        </p:sp>
        <p:sp>
          <p:nvSpPr>
            <p:cNvPr id="18" name="AutoShape 31">
              <a:extLst>
                <a:ext uri="{FF2B5EF4-FFF2-40B4-BE49-F238E27FC236}">
                  <a16:creationId xmlns:a16="http://schemas.microsoft.com/office/drawing/2014/main" id="{7FACCC92-BE14-CC40-8951-CCA1CAFDB6C9}"/>
                </a:ext>
              </a:extLst>
            </p:cNvPr>
            <p:cNvSpPr/>
            <p:nvPr/>
          </p:nvSpPr>
          <p:spPr>
            <a:xfrm rot="5400000">
              <a:off x="-1288044" y="6651103"/>
              <a:ext cx="3962403" cy="94762"/>
            </a:xfrm>
            <a:prstGeom prst="rect">
              <a:avLst/>
            </a:prstGeom>
            <a:solidFill>
              <a:srgbClr val="696969"/>
            </a:solid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7C16D099-851C-7F47-8AB2-3F1ACBCA9FB4}"/>
                </a:ext>
              </a:extLst>
            </p:cNvPr>
            <p:cNvGrpSpPr/>
            <p:nvPr/>
          </p:nvGrpSpPr>
          <p:grpSpPr>
            <a:xfrm>
              <a:off x="519696" y="8038339"/>
              <a:ext cx="353254" cy="353254"/>
              <a:chOff x="0" y="0"/>
              <a:chExt cx="6350000" cy="6350000"/>
            </a:xfrm>
          </p:grpSpPr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9C92EE99-7F34-1248-B831-0A4D5672D458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9A9A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1" name="Group 34">
              <a:extLst>
                <a:ext uri="{FF2B5EF4-FFF2-40B4-BE49-F238E27FC236}">
                  <a16:creationId xmlns:a16="http://schemas.microsoft.com/office/drawing/2014/main" id="{70AD7ABA-F839-A84F-8F96-E69BE97981D8}"/>
                </a:ext>
              </a:extLst>
            </p:cNvPr>
            <p:cNvGrpSpPr/>
            <p:nvPr/>
          </p:nvGrpSpPr>
          <p:grpSpPr>
            <a:xfrm>
              <a:off x="519696" y="6602887"/>
              <a:ext cx="353254" cy="353254"/>
              <a:chOff x="0" y="0"/>
              <a:chExt cx="6350000" cy="6350000"/>
            </a:xfrm>
          </p:grpSpPr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9F63F49A-6EF7-4348-AC53-FD3D7D72D6ED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9A9A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3" name="Group 36">
              <a:extLst>
                <a:ext uri="{FF2B5EF4-FFF2-40B4-BE49-F238E27FC236}">
                  <a16:creationId xmlns:a16="http://schemas.microsoft.com/office/drawing/2014/main" id="{51B4AAF3-190B-6944-97E8-48A57B522DB2}"/>
                </a:ext>
              </a:extLst>
            </p:cNvPr>
            <p:cNvGrpSpPr/>
            <p:nvPr/>
          </p:nvGrpSpPr>
          <p:grpSpPr>
            <a:xfrm>
              <a:off x="516385" y="4966873"/>
              <a:ext cx="353254" cy="353254"/>
              <a:chOff x="0" y="0"/>
              <a:chExt cx="6350000" cy="6350000"/>
            </a:xfrm>
          </p:grpSpPr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071830FE-AE39-AA4B-8940-F87D709E322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9A9A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5" name="Grup 4">
            <a:extLst>
              <a:ext uri="{FF2B5EF4-FFF2-40B4-BE49-F238E27FC236}">
                <a16:creationId xmlns:a16="http://schemas.microsoft.com/office/drawing/2014/main" id="{096F4F6D-B158-6A3E-B7B4-7AC222FFB6F0}"/>
              </a:ext>
            </a:extLst>
          </p:cNvPr>
          <p:cNvGrpSpPr/>
          <p:nvPr/>
        </p:nvGrpSpPr>
        <p:grpSpPr>
          <a:xfrm>
            <a:off x="9285284" y="2002284"/>
            <a:ext cx="8316916" cy="2607816"/>
            <a:chOff x="9894884" y="935486"/>
            <a:chExt cx="8316916" cy="2607816"/>
          </a:xfrm>
        </p:grpSpPr>
        <p:sp>
          <p:nvSpPr>
            <p:cNvPr id="4" name="TextBox 4"/>
            <p:cNvSpPr txBox="1"/>
            <p:nvPr/>
          </p:nvSpPr>
          <p:spPr>
            <a:xfrm>
              <a:off x="10627577" y="1072217"/>
              <a:ext cx="7584223" cy="2141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tr-TR" sz="8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Oluşan bilgilerden analizler oluştur</a:t>
              </a:r>
            </a:p>
            <a:p>
              <a:endParaRPr lang="tr-TR" sz="32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4200"/>
                </a:lnSpc>
              </a:pPr>
              <a:r>
                <a:rPr lang="tr-TR" sz="32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Önleyici ve düzeltici faaliyetlere veri temin eder</a:t>
              </a:r>
            </a:p>
          </p:txBody>
        </p:sp>
        <p:sp>
          <p:nvSpPr>
            <p:cNvPr id="29" name="AutoShape 31">
              <a:extLst>
                <a:ext uri="{FF2B5EF4-FFF2-40B4-BE49-F238E27FC236}">
                  <a16:creationId xmlns:a16="http://schemas.microsoft.com/office/drawing/2014/main" id="{ADFE3BE4-BD7C-014A-A278-119A0BDED54D}"/>
                </a:ext>
              </a:extLst>
            </p:cNvPr>
            <p:cNvSpPr/>
            <p:nvPr/>
          </p:nvSpPr>
          <p:spPr>
            <a:xfrm rot="5400000">
              <a:off x="8771376" y="2180078"/>
              <a:ext cx="2607816" cy="118631"/>
            </a:xfrm>
            <a:prstGeom prst="rect">
              <a:avLst/>
            </a:prstGeom>
            <a:solidFill>
              <a:srgbClr val="696969"/>
            </a:solid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120FEBB0-2F4C-024F-9B5F-A7FAA30D4E56}"/>
                </a:ext>
              </a:extLst>
            </p:cNvPr>
            <p:cNvGrpSpPr/>
            <p:nvPr/>
          </p:nvGrpSpPr>
          <p:grpSpPr>
            <a:xfrm>
              <a:off x="9894884" y="1232361"/>
              <a:ext cx="353254" cy="353254"/>
              <a:chOff x="0" y="0"/>
              <a:chExt cx="6350000" cy="6350000"/>
            </a:xfrm>
          </p:grpSpPr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0891DD29-4431-9042-8A38-DFAA8540BDAD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9A9A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2" name="Group 34">
              <a:extLst>
                <a:ext uri="{FF2B5EF4-FFF2-40B4-BE49-F238E27FC236}">
                  <a16:creationId xmlns:a16="http://schemas.microsoft.com/office/drawing/2014/main" id="{33AAE2C5-8E0D-DD4F-8C8D-A5164A5C6681}"/>
                </a:ext>
              </a:extLst>
            </p:cNvPr>
            <p:cNvGrpSpPr/>
            <p:nvPr/>
          </p:nvGrpSpPr>
          <p:grpSpPr>
            <a:xfrm>
              <a:off x="9895672" y="2247902"/>
              <a:ext cx="351678" cy="353254"/>
              <a:chOff x="14165" y="-5237967"/>
              <a:chExt cx="6321670" cy="6350000"/>
            </a:xfrm>
          </p:grpSpPr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006F9122-B288-7141-B3BD-3416260F9068}"/>
                  </a:ext>
                </a:extLst>
              </p:cNvPr>
              <p:cNvSpPr/>
              <p:nvPr/>
            </p:nvSpPr>
            <p:spPr>
              <a:xfrm>
                <a:off x="14165" y="-5237967"/>
                <a:ext cx="632167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F9A9A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26E10D-6F9B-6619-1340-EC7A0CFD3F1E}"/>
              </a:ext>
            </a:extLst>
          </p:cNvPr>
          <p:cNvSpPr txBox="1"/>
          <p:nvPr/>
        </p:nvSpPr>
        <p:spPr>
          <a:xfrm>
            <a:off x="1167990" y="608941"/>
            <a:ext cx="16053210" cy="110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79"/>
              </a:lnSpc>
              <a:spcBef>
                <a:spcPct val="0"/>
              </a:spcBef>
            </a:pPr>
            <a:r>
              <a:rPr lang="tr-TR" sz="4800" b="1" u="none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u="none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u="none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u="none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  <a:endParaRPr lang="tr-TR" sz="4800" b="1" u="none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5"/>
    </mc:Choice>
    <mc:Fallback xmlns="">
      <p:transition spd="slow" advTm="16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877800" y="2886166"/>
            <a:ext cx="4722754" cy="4619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5400" b="1" spc="272" dirty="0">
                <a:latin typeface="Century Gothic" panose="020B0502020202020204" pitchFamily="34" charset="0"/>
              </a:rPr>
              <a:t>OEE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5400" b="1" spc="272" dirty="0">
                <a:latin typeface="Century Gothic" panose="020B0502020202020204" pitchFamily="34" charset="0"/>
              </a:rPr>
              <a:t>Duruşlar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5400" b="1" spc="272" dirty="0">
                <a:latin typeface="Century Gothic" panose="020B0502020202020204" pitchFamily="34" charset="0"/>
              </a:rPr>
              <a:t>Performans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5400" b="1" spc="272" dirty="0">
                <a:latin typeface="Century Gothic" panose="020B0502020202020204" pitchFamily="34" charset="0"/>
              </a:rPr>
              <a:t>Kalite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5400" b="1" spc="272" dirty="0">
                <a:latin typeface="Century Gothic" panose="020B0502020202020204" pitchFamily="34" charset="0"/>
              </a:rPr>
              <a:t>Üretim</a:t>
            </a:r>
          </a:p>
          <a:p>
            <a:pPr marL="457200" indent="-457200">
              <a:lnSpc>
                <a:spcPts val="3940"/>
              </a:lnSpc>
              <a:buFont typeface="Arial" panose="020B0604020202020204" pitchFamily="34" charset="0"/>
              <a:buChar char="•"/>
            </a:pPr>
            <a:endParaRPr lang="tr-TR" sz="3200" b="1" spc="272" dirty="0">
              <a:latin typeface="Century Gothic" panose="020B0502020202020204" pitchFamily="34" charset="0"/>
            </a:endParaRP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134ED4C-DD4E-4C22-84EA-37F6B1E7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886166"/>
            <a:ext cx="11877239" cy="576253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39309BB0-4D49-0066-CC4B-3D7414CDF024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 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BM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ANALİZLER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1"/>
    </mc:Choice>
    <mc:Fallback xmlns="">
      <p:transition spd="slow" advTm="61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6576483" y="0"/>
            <a:ext cx="1711517" cy="1711517"/>
          </a:xfrm>
          <a:prstGeom prst="rect">
            <a:avLst/>
          </a:prstGeom>
        </p:spPr>
      </p:pic>
      <p:pic>
        <p:nvPicPr>
          <p:cNvPr id="3" name="Resim 3">
            <a:extLst>
              <a:ext uri="{FF2B5EF4-FFF2-40B4-BE49-F238E27FC236}">
                <a16:creationId xmlns:a16="http://schemas.microsoft.com/office/drawing/2014/main" id="{0C51329F-D7A4-4F9D-9F24-44CE9E058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2561103"/>
            <a:ext cx="13155674" cy="715439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73EAE28-F6A6-9E63-A233-9BB8AF0AFDEE}"/>
              </a:ext>
            </a:extLst>
          </p:cNvPr>
          <p:cNvSpPr txBox="1"/>
          <p:nvPr/>
        </p:nvSpPr>
        <p:spPr>
          <a:xfrm>
            <a:off x="228600" y="1028700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BM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GENEL OEE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"/>
    </mc:Choice>
    <mc:Fallback xmlns="">
      <p:transition spd="slow" advTm="322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6576483" y="0"/>
            <a:ext cx="1711517" cy="171151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FB0249BD-8BFD-46E0-9175-D1F1925F3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3290914"/>
            <a:ext cx="13579835" cy="627218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45CF23FD-9ABE-AB82-260B-14FE76F7123A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BM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OEE BAZINDA OPERASYON MERKEZİ SIRALAMA</a:t>
            </a:r>
          </a:p>
        </p:txBody>
      </p:sp>
    </p:spTree>
    <p:extLst>
      <p:ext uri="{BB962C8B-B14F-4D97-AF65-F5344CB8AC3E}">
        <p14:creationId xmlns:p14="http://schemas.microsoft.com/office/powerpoint/2010/main" val="4260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1"/>
    </mc:Choice>
    <mc:Fallback xmlns="">
      <p:transition spd="slow" advTm="42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6576483" y="0"/>
            <a:ext cx="1711517" cy="171151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73EAE28-F6A6-9E63-A233-9BB8AF0AFDEE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Power</a:t>
            </a:r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 BI – Duruş Analizi</a:t>
            </a:r>
            <a:endParaRPr lang="tr-TR" sz="4800" b="1" spc="105" dirty="0">
              <a:solidFill>
                <a:srgbClr val="69696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140B4-2DE2-AC6B-A551-0CA30C41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37" y="2955994"/>
            <a:ext cx="13915326" cy="65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"/>
    </mc:Choice>
    <mc:Fallback xmlns="">
      <p:transition spd="slow" advTm="470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6576483" y="0"/>
            <a:ext cx="1711517" cy="171151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B8FE2E8-207C-4669-B493-FEC7068E0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2705100"/>
            <a:ext cx="14753617" cy="69342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1422859-157D-8951-2659-852DC5183D4A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BM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ÜRETİM DETAY RAPORU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7"/>
    </mc:Choice>
    <mc:Fallback xmlns="">
      <p:transition spd="slow" advTm="564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90600" y="4064317"/>
            <a:ext cx="16459200" cy="3598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b="1" spc="189" dirty="0">
                <a:latin typeface="Century Gothic" panose="020B0502020202020204" pitchFamily="34" charset="0"/>
              </a:rPr>
              <a:t>Operasyon merkezlerinden sensör vb. araçlarla online üretim verisi alır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b="1" spc="189" dirty="0">
                <a:latin typeface="Century Gothic" panose="020B0502020202020204" pitchFamily="34" charset="0"/>
              </a:rPr>
              <a:t>Hız kayıpları konusunda daha hızlı uyarı yollayabilir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b="1" spc="189" dirty="0">
                <a:latin typeface="Century Gothic" panose="020B0502020202020204" pitchFamily="34" charset="0"/>
              </a:rPr>
              <a:t>Operatör üretimi durdurup duruş girmeyi unutursa uyarır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b="1" spc="189" dirty="0">
                <a:latin typeface="Century Gothic" panose="020B0502020202020204" pitchFamily="34" charset="0"/>
              </a:rPr>
              <a:t>Bitmeye yaklaşan işleri haber verir ve bir sonraki işe hazırlık yapılmasını sağlar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65212-CDA0-3106-1EE2-7E3F42569A30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MA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ÜRETİM OTOMASYON MODÜLÜ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8"/>
    </mc:Choice>
    <mc:Fallback xmlns="">
      <p:transition spd="slow" advTm="135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2F66CA9-048B-40B0-9191-B6DA0E8AB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759868"/>
            <a:ext cx="16230600" cy="680323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b="1" spc="1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İLERİ İZLENEBİLİRLİK NEDİR?</a:t>
            </a:r>
          </a:p>
          <a:p>
            <a:pPr>
              <a:defRPr/>
            </a:pPr>
            <a:r>
              <a:rPr lang="tr-TR" spc="189" dirty="0">
                <a:latin typeface="Century Gothic" panose="020B0502020202020204" pitchFamily="34" charset="0"/>
              </a:rPr>
              <a:t>Malzeme takibiyle birlikte operasyonel hatalar da izlenir (makine, işçi, sıcaklık vb.)</a:t>
            </a:r>
          </a:p>
          <a:p>
            <a:pPr>
              <a:defRPr/>
            </a:pPr>
            <a:r>
              <a:rPr lang="tr-TR" spc="189" dirty="0">
                <a:latin typeface="Century Gothic" panose="020B0502020202020204" pitchFamily="34" charset="0"/>
              </a:rPr>
              <a:t>Örneğin; müşteriden gelen mamuldeki hata bir montaj hatasından kaynaklanıyorsa, o montajın; </a:t>
            </a:r>
          </a:p>
          <a:p>
            <a:pPr marL="1079500" lvl="1" indent="-457200">
              <a:defRPr/>
            </a:pPr>
            <a:r>
              <a:rPr lang="tr-TR" sz="3200" spc="189" dirty="0">
                <a:latin typeface="Century Gothic" panose="020B0502020202020204" pitchFamily="34" charset="0"/>
              </a:rPr>
              <a:t>hangi vardiyada </a:t>
            </a:r>
          </a:p>
          <a:p>
            <a:pPr marL="1079500" lvl="1" indent="-457200">
              <a:defRPr/>
            </a:pPr>
            <a:r>
              <a:rPr lang="tr-TR" sz="3200" spc="189" dirty="0">
                <a:latin typeface="Century Gothic" panose="020B0502020202020204" pitchFamily="34" charset="0"/>
              </a:rPr>
              <a:t>hangi ekip tarafından</a:t>
            </a:r>
          </a:p>
          <a:p>
            <a:pPr marL="1079500" lvl="1" indent="-457200">
              <a:defRPr/>
            </a:pPr>
            <a:r>
              <a:rPr lang="tr-TR" sz="3200" spc="189" dirty="0">
                <a:latin typeface="Century Gothic" panose="020B0502020202020204" pitchFamily="34" charset="0"/>
              </a:rPr>
              <a:t>hangi operasyon merkezinde</a:t>
            </a:r>
          </a:p>
          <a:p>
            <a:pPr marL="1079500" lvl="1" indent="-457200">
              <a:defRPr/>
            </a:pPr>
            <a:r>
              <a:rPr lang="tr-TR" sz="3200" spc="189" dirty="0">
                <a:latin typeface="Century Gothic" panose="020B0502020202020204" pitchFamily="34" charset="0"/>
              </a:rPr>
              <a:t>hangi üretim parametreleriyle üretildiğini gösterir</a:t>
            </a:r>
          </a:p>
          <a:p>
            <a:pPr>
              <a:defRPr/>
            </a:pPr>
            <a:r>
              <a:rPr lang="tr-TR" spc="189" dirty="0">
                <a:latin typeface="Century Gothic" panose="020B0502020202020204" pitchFamily="34" charset="0"/>
              </a:rPr>
              <a:t>O ekibin, o vardiyada, o hafta yaptığı bütün ürünler izlenebilir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F0DFD-2CFB-A6A2-63A9-68C2CBD270FA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AT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İLERİ İZLENEBİLİRLİK MODÜLÜ</a:t>
            </a:r>
          </a:p>
        </p:txBody>
      </p:sp>
    </p:spTree>
    <p:extLst>
      <p:ext uri="{BB962C8B-B14F-4D97-AF65-F5344CB8AC3E}">
        <p14:creationId xmlns:p14="http://schemas.microsoft.com/office/powerpoint/2010/main" val="622171093"/>
      </p:ext>
    </p:extLst>
  </p:cSld>
  <p:clrMapOvr>
    <a:masterClrMapping/>
  </p:clrMapOvr>
  <p:transition advTm="1036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1848732"/>
            <a:ext cx="18288000" cy="3142368"/>
            <a:chOff x="-2544652" y="1128922"/>
            <a:chExt cx="24383999" cy="4189821"/>
          </a:xfrm>
        </p:grpSpPr>
        <p:sp>
          <p:nvSpPr>
            <p:cNvPr id="12" name="TextBox 12"/>
            <p:cNvSpPr txBox="1"/>
            <p:nvPr/>
          </p:nvSpPr>
          <p:spPr>
            <a:xfrm>
              <a:off x="-2544652" y="1128922"/>
              <a:ext cx="24383999" cy="238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840"/>
                </a:lnSpc>
              </a:pPr>
              <a:r>
                <a:rPr lang="en-US" sz="19900" b="1" spc="-120" dirty="0">
                  <a:solidFill>
                    <a:srgbClr val="B71C1C"/>
                  </a:solidFill>
                  <a:latin typeface="Century Gothic" panose="020B0502020202020204" pitchFamily="34" charset="0"/>
                </a:rPr>
                <a:t>Projesis</a:t>
              </a:r>
              <a:r>
                <a:rPr lang="tr-TR" sz="19900" b="1" spc="-120" dirty="0">
                  <a:solidFill>
                    <a:srgbClr val="B71C1C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19900" b="1" spc="-12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MOM</a:t>
              </a:r>
              <a:endParaRPr lang="en-US" sz="19900" b="1" spc="-12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000264"/>
              <a:ext cx="19294694" cy="131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750"/>
                </a:lnSpc>
              </a:pPr>
              <a:r>
                <a:rPr lang="tr-TR" sz="7200" b="1" u="none" spc="100" dirty="0">
                  <a:latin typeface="Century Gothic" panose="020B0502020202020204" pitchFamily="34" charset="0"/>
                </a:rPr>
                <a:t>Operasyonel Üretim Yönetimi</a:t>
              </a:r>
            </a:p>
            <a:p>
              <a:pPr marL="0" lvl="0" indent="0" algn="ctr">
                <a:lnSpc>
                  <a:spcPts val="3750"/>
                </a:lnSpc>
              </a:pPr>
              <a:r>
                <a:rPr lang="en-US" sz="2400" u="none" spc="100" dirty="0">
                  <a:solidFill>
                    <a:srgbClr val="696969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2400" b="1" u="none" spc="100" dirty="0">
                  <a:solidFill>
                    <a:srgbClr val="B71C1C"/>
                  </a:solidFill>
                  <a:latin typeface="Century Gothic" panose="020B0502020202020204" pitchFamily="34" charset="0"/>
                </a:rPr>
                <a:t>M</a:t>
              </a:r>
              <a:r>
                <a:rPr lang="en-US" sz="2400" u="none" spc="100" dirty="0">
                  <a:solidFill>
                    <a:srgbClr val="696969"/>
                  </a:solidFill>
                  <a:latin typeface="Century Gothic" panose="020B0502020202020204" pitchFamily="34" charset="0"/>
                </a:rPr>
                <a:t>anufacturing </a:t>
              </a:r>
              <a:r>
                <a:rPr lang="tr-TR" sz="2400" b="1" u="none" spc="100" dirty="0" err="1">
                  <a:solidFill>
                    <a:srgbClr val="B71C1C"/>
                  </a:solidFill>
                  <a:latin typeface="Century Gothic" panose="020B0502020202020204" pitchFamily="34" charset="0"/>
                </a:rPr>
                <a:t>O</a:t>
              </a:r>
              <a:r>
                <a:rPr lang="tr-TR" sz="2400" u="none" spc="100" dirty="0" err="1">
                  <a:solidFill>
                    <a:srgbClr val="696969"/>
                  </a:solidFill>
                  <a:latin typeface="Century Gothic" panose="020B0502020202020204" pitchFamily="34" charset="0"/>
                </a:rPr>
                <a:t>perational</a:t>
              </a:r>
              <a:r>
                <a:rPr lang="tr-TR" sz="2400" spc="100" dirty="0">
                  <a:solidFill>
                    <a:srgbClr val="696969"/>
                  </a:solidFill>
                  <a:latin typeface="Century Gothic" panose="020B0502020202020204" pitchFamily="34" charset="0"/>
                </a:rPr>
                <a:t> </a:t>
              </a:r>
              <a:r>
                <a:rPr lang="tr-TR" sz="2400" b="1" u="none" spc="100" dirty="0">
                  <a:solidFill>
                    <a:srgbClr val="B71C1C"/>
                  </a:solidFill>
                  <a:latin typeface="Century Gothic" panose="020B0502020202020204" pitchFamily="34" charset="0"/>
                </a:rPr>
                <a:t>M</a:t>
              </a:r>
              <a:r>
                <a:rPr lang="tr-TR" sz="2400" u="none" spc="100" dirty="0">
                  <a:solidFill>
                    <a:srgbClr val="696969"/>
                  </a:solidFill>
                  <a:latin typeface="Century Gothic" panose="020B0502020202020204" pitchFamily="34" charset="0"/>
                </a:rPr>
                <a:t>anagement</a:t>
              </a:r>
              <a:r>
                <a:rPr lang="en-US" sz="3600" u="none" spc="100" dirty="0">
                  <a:solidFill>
                    <a:srgbClr val="696969"/>
                  </a:solidFill>
                  <a:latin typeface="Century Gothic" panose="020B0502020202020204" pitchFamily="34" charset="0"/>
                </a:rPr>
                <a:t>)</a:t>
              </a:r>
            </a:p>
          </p:txBody>
        </p:sp>
      </p:grpSp>
      <p:pic>
        <p:nvPicPr>
          <p:cNvPr id="8" name="Resim 7" descr="ekran görüntüsü, harita içeren bir resim&#10;&#10;Açıklama otomatik olarak oluşturuldu">
            <a:extLst>
              <a:ext uri="{FF2B5EF4-FFF2-40B4-BE49-F238E27FC236}">
                <a16:creationId xmlns:a16="http://schemas.microsoft.com/office/drawing/2014/main" id="{1AD79C82-1C84-48AC-9970-FB94E3853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19700"/>
            <a:ext cx="9613115" cy="4763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5"/>
    </mc:Choice>
    <mc:Fallback xmlns="">
      <p:transition spd="slow" advTm="389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657600" y="3941445"/>
            <a:ext cx="110490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6114" lvl="1"/>
            <a:r>
              <a:rPr lang="tr-TR" sz="4000" b="1" spc="40" dirty="0">
                <a:latin typeface="Century Gothic" panose="020B0502020202020204" pitchFamily="34" charset="0"/>
              </a:rPr>
              <a:t>Operasyon</a:t>
            </a:r>
            <a:r>
              <a:rPr lang="tr-TR" sz="4000" spc="40" dirty="0">
                <a:latin typeface="Century Gothic" panose="020B0502020202020204" pitchFamily="34" charset="0"/>
              </a:rPr>
              <a:t> ve </a:t>
            </a:r>
            <a:r>
              <a:rPr lang="tr-TR" sz="4000" b="1" spc="40" dirty="0">
                <a:latin typeface="Century Gothic" panose="020B0502020202020204" pitchFamily="34" charset="0"/>
              </a:rPr>
              <a:t>Operasyon Merkezi </a:t>
            </a:r>
            <a:r>
              <a:rPr lang="tr-TR" sz="4000" spc="40" dirty="0">
                <a:latin typeface="Century Gothic" panose="020B0502020202020204" pitchFamily="34" charset="0"/>
              </a:rPr>
              <a:t>Bazında</a:t>
            </a:r>
          </a:p>
          <a:p>
            <a:pPr marL="166114" lvl="1"/>
            <a:r>
              <a:rPr lang="tr-TR" sz="4000" spc="40" dirty="0">
                <a:latin typeface="Century Gothic" panose="020B0502020202020204" pitchFamily="34" charset="0"/>
              </a:rPr>
              <a:t> </a:t>
            </a:r>
          </a:p>
          <a:p>
            <a:pPr marL="3823714" lvl="8" indent="-457200">
              <a:buFont typeface="Arial" panose="020B0604020202020204" pitchFamily="34" charset="0"/>
              <a:buChar char="•"/>
            </a:pPr>
            <a:r>
              <a:rPr lang="tr-TR" sz="4000" spc="40" dirty="0">
                <a:latin typeface="Century Gothic" panose="020B0502020202020204" pitchFamily="34" charset="0"/>
              </a:rPr>
              <a:t>Teknik Resim</a:t>
            </a:r>
          </a:p>
          <a:p>
            <a:pPr marL="3823714" lvl="8" indent="-457200">
              <a:buFont typeface="Arial" panose="020B0604020202020204" pitchFamily="34" charset="0"/>
              <a:buChar char="•"/>
            </a:pPr>
            <a:r>
              <a:rPr lang="tr-TR" sz="4000" spc="40" dirty="0">
                <a:latin typeface="Century Gothic" panose="020B0502020202020204" pitchFamily="34" charset="0"/>
              </a:rPr>
              <a:t>Ürün Resmi</a:t>
            </a:r>
          </a:p>
          <a:p>
            <a:pPr marL="3823714" lvl="8" indent="-457200">
              <a:buFont typeface="Arial" panose="020B0604020202020204" pitchFamily="34" charset="0"/>
              <a:buChar char="•"/>
            </a:pPr>
            <a:r>
              <a:rPr lang="tr-TR" sz="4000" spc="40" dirty="0">
                <a:latin typeface="Century Gothic" panose="020B0502020202020204" pitchFamily="34" charset="0"/>
              </a:rPr>
              <a:t>İş Talimatı</a:t>
            </a:r>
          </a:p>
          <a:p>
            <a:pPr marL="3823714" lvl="8" indent="-457200">
              <a:buFont typeface="Arial" panose="020B0604020202020204" pitchFamily="34" charset="0"/>
              <a:buChar char="•"/>
            </a:pPr>
            <a:r>
              <a:rPr lang="tr-TR" sz="4000" spc="40" dirty="0">
                <a:latin typeface="Century Gothic" panose="020B0502020202020204" pitchFamily="34" charset="0"/>
              </a:rPr>
              <a:t>Kontrol Talimatı</a:t>
            </a:r>
          </a:p>
          <a:p>
            <a:pPr marL="166114" lvl="1"/>
            <a:r>
              <a:rPr lang="tr-TR" sz="4000" spc="40" dirty="0">
                <a:latin typeface="Century Gothic" panose="020B0502020202020204" pitchFamily="34" charset="0"/>
              </a:rPr>
              <a:t>görüntüler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042EA-E46C-9DC4-131B-79782E688D48}"/>
              </a:ext>
            </a:extLst>
          </p:cNvPr>
          <p:cNvSpPr txBox="1"/>
          <p:nvPr/>
        </p:nvSpPr>
        <p:spPr>
          <a:xfrm>
            <a:off x="228600" y="647700"/>
            <a:ext cx="179070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4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DG</a:t>
            </a:r>
            <a:r>
              <a:rPr lang="tr-TR" sz="44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DOKÜMAN GÖRÜNTÜLEYİCİ MODÜLÜ</a:t>
            </a:r>
          </a:p>
        </p:txBody>
      </p:sp>
    </p:spTree>
    <p:extLst>
      <p:ext uri="{BB962C8B-B14F-4D97-AF65-F5344CB8AC3E}">
        <p14:creationId xmlns:p14="http://schemas.microsoft.com/office/powerpoint/2010/main" val="116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"/>
    </mc:Choice>
    <mc:Fallback xmlns="">
      <p:transition spd="slow" advTm="450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rot="5400000">
            <a:off x="1474514" y="6029442"/>
            <a:ext cx="4626357" cy="107786"/>
          </a:xfrm>
          <a:prstGeom prst="rect">
            <a:avLst/>
          </a:prstGeom>
          <a:solidFill>
            <a:srgbClr val="696969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519348" y="3947986"/>
            <a:ext cx="510080" cy="51008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9A9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18210" y="4967511"/>
            <a:ext cx="510080" cy="51008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9A9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28776" y="6972031"/>
            <a:ext cx="510080" cy="51008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9A9A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51803" y="3947986"/>
            <a:ext cx="10297124" cy="546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1"/>
              </a:lnSpc>
            </a:pPr>
            <a:r>
              <a:rPr lang="tr-TR" sz="3200" spc="272" dirty="0">
                <a:latin typeface="Century Gothic" panose="020B0502020202020204" pitchFamily="34" charset="0"/>
              </a:rPr>
              <a:t>ERP'den İş Emirlerini otomatik alır </a:t>
            </a:r>
          </a:p>
          <a:p>
            <a:pPr>
              <a:lnSpc>
                <a:spcPts val="3941"/>
              </a:lnSpc>
            </a:pPr>
            <a:endParaRPr lang="tr-TR" sz="3200" spc="272" dirty="0">
              <a:latin typeface="Century Gothic" panose="020B0502020202020204" pitchFamily="34" charset="0"/>
            </a:endParaRPr>
          </a:p>
          <a:p>
            <a:pPr>
              <a:lnSpc>
                <a:spcPts val="3941"/>
              </a:lnSpc>
            </a:pPr>
            <a:r>
              <a:rPr lang="tr-TR" sz="3200" spc="272" dirty="0">
                <a:latin typeface="Century Gothic" panose="020B0502020202020204" pitchFamily="34" charset="0"/>
              </a:rPr>
              <a:t>Bitirilen işleri, zaman bazlı veya operasyon emri sonlarında otomatik olarak </a:t>
            </a:r>
            <a:r>
              <a:rPr lang="tr-TR" sz="3200" spc="272" dirty="0" err="1">
                <a:latin typeface="Century Gothic" panose="020B0502020202020204" pitchFamily="34" charset="0"/>
              </a:rPr>
              <a:t>ERP'ye</a:t>
            </a:r>
            <a:r>
              <a:rPr lang="tr-TR" sz="3200" spc="272" dirty="0">
                <a:latin typeface="Century Gothic" panose="020B0502020202020204" pitchFamily="34" charset="0"/>
              </a:rPr>
              <a:t> aktarır</a:t>
            </a:r>
          </a:p>
          <a:p>
            <a:pPr>
              <a:lnSpc>
                <a:spcPts val="3941"/>
              </a:lnSpc>
            </a:pPr>
            <a:endParaRPr lang="tr-TR" sz="3200" spc="272" dirty="0">
              <a:latin typeface="Century Gothic" panose="020B0502020202020204" pitchFamily="34" charset="0"/>
            </a:endParaRPr>
          </a:p>
          <a:p>
            <a:pPr>
              <a:lnSpc>
                <a:spcPts val="3941"/>
              </a:lnSpc>
            </a:pPr>
            <a:r>
              <a:rPr lang="tr-TR" sz="3200" spc="272" dirty="0">
                <a:latin typeface="Century Gothic" panose="020B0502020202020204" pitchFamily="34" charset="0"/>
              </a:rPr>
              <a:t>İstenildiği takdirde ERP'ye aktarılmadan önce kontrol listesi verir. Kontrol bittikten sonra ERP aktarımını tamamlar</a:t>
            </a:r>
          </a:p>
          <a:p>
            <a:pPr>
              <a:lnSpc>
                <a:spcPts val="3941"/>
              </a:lnSpc>
            </a:pPr>
            <a:endParaRPr lang="tr-TR" sz="3032" spc="272" dirty="0">
              <a:solidFill>
                <a:srgbClr val="777777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941"/>
              </a:lnSpc>
            </a:pPr>
            <a:endParaRPr lang="tr-TR" sz="3032" spc="272" dirty="0">
              <a:solidFill>
                <a:srgbClr val="777777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FB05FB5-9DD6-54C2-D1FB-DB5848CA8A35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EI 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– ERP ENTEGRASYON MODÜLÜ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9"/>
    </mc:Choice>
    <mc:Fallback xmlns="">
      <p:transition spd="slow" advTm="1415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24200" y="3612832"/>
            <a:ext cx="129540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6114" lvl="1"/>
            <a:r>
              <a:rPr lang="tr-TR" sz="3200" spc="40" dirty="0">
                <a:latin typeface="Century Gothic" panose="020B0502020202020204" pitchFamily="34" charset="0"/>
              </a:rPr>
              <a:t>Tanımladığınız Olay Bazlı Alarmları; </a:t>
            </a:r>
          </a:p>
          <a:p>
            <a:pPr marL="623314" lvl="1" indent="-457200">
              <a:buFont typeface="Arial" panose="020B0604020202020204" pitchFamily="34" charset="0"/>
              <a:buChar char="•"/>
            </a:pPr>
            <a:endParaRPr lang="tr-TR" sz="3200" spc="40" dirty="0">
              <a:latin typeface="Century Gothic" panose="020B0502020202020204" pitchFamily="34" charset="0"/>
            </a:endParaRPr>
          </a:p>
          <a:p>
            <a:pPr marL="1080514" lvl="2" indent="-457200">
              <a:buFont typeface="Arial" panose="020B0604020202020204" pitchFamily="34" charset="0"/>
              <a:buChar char="•"/>
            </a:pPr>
            <a:r>
              <a:rPr lang="tr-TR" sz="3200" spc="40" dirty="0">
                <a:latin typeface="Century Gothic" panose="020B0502020202020204" pitchFamily="34" charset="0"/>
              </a:rPr>
              <a:t>Şu tip </a:t>
            </a:r>
            <a:r>
              <a:rPr lang="tr-TR" sz="3200" b="1" spc="40" dirty="0">
                <a:latin typeface="Century Gothic" panose="020B0502020202020204" pitchFamily="34" charset="0"/>
              </a:rPr>
              <a:t>plansız duruş </a:t>
            </a:r>
            <a:r>
              <a:rPr lang="tr-TR" sz="3200" spc="40" dirty="0">
                <a:latin typeface="Century Gothic" panose="020B0502020202020204" pitchFamily="34" charset="0"/>
              </a:rPr>
              <a:t>olursa şu kişilere</a:t>
            </a:r>
          </a:p>
          <a:p>
            <a:pPr marL="1080514" lvl="2" indent="-457200">
              <a:buFont typeface="Arial" panose="020B0604020202020204" pitchFamily="34" charset="0"/>
              <a:buChar char="•"/>
            </a:pPr>
            <a:r>
              <a:rPr lang="tr-TR" sz="3200" spc="40" dirty="0">
                <a:latin typeface="Century Gothic" panose="020B0502020202020204" pitchFamily="34" charset="0"/>
              </a:rPr>
              <a:t>Şu tip </a:t>
            </a:r>
            <a:r>
              <a:rPr lang="tr-TR" sz="3200" b="1" spc="40" dirty="0">
                <a:latin typeface="Century Gothic" panose="020B0502020202020204" pitchFamily="34" charset="0"/>
              </a:rPr>
              <a:t>kalite hatası </a:t>
            </a:r>
            <a:r>
              <a:rPr lang="tr-TR" sz="3200" spc="40" dirty="0">
                <a:latin typeface="Century Gothic" panose="020B0502020202020204" pitchFamily="34" charset="0"/>
              </a:rPr>
              <a:t>olursa şu kişilere</a:t>
            </a:r>
          </a:p>
          <a:p>
            <a:pPr marL="1080514" lvl="2" indent="-457200">
              <a:buFont typeface="Arial" panose="020B0604020202020204" pitchFamily="34" charset="0"/>
              <a:buChar char="•"/>
            </a:pPr>
            <a:r>
              <a:rPr lang="tr-TR" sz="3200" spc="40" dirty="0">
                <a:latin typeface="Century Gothic" panose="020B0502020202020204" pitchFamily="34" charset="0"/>
              </a:rPr>
              <a:t>Şu operasyon merkezinde </a:t>
            </a:r>
            <a:r>
              <a:rPr lang="tr-TR" sz="3200" b="1" spc="40" dirty="0">
                <a:latin typeface="Century Gothic" panose="020B0502020202020204" pitchFamily="34" charset="0"/>
              </a:rPr>
              <a:t>hız kaybı </a:t>
            </a:r>
            <a:r>
              <a:rPr lang="tr-TR" sz="3200" spc="40" dirty="0">
                <a:latin typeface="Century Gothic" panose="020B0502020202020204" pitchFamily="34" charset="0"/>
              </a:rPr>
              <a:t>oluşursa şu kişilere</a:t>
            </a:r>
          </a:p>
          <a:p>
            <a:pPr marL="623314" lvl="1" indent="-457200">
              <a:buFont typeface="Arial" panose="020B0604020202020204" pitchFamily="34" charset="0"/>
              <a:buChar char="•"/>
            </a:pPr>
            <a:endParaRPr lang="tr-TR" sz="3200" spc="40" dirty="0">
              <a:latin typeface="Century Gothic" panose="020B0502020202020204" pitchFamily="34" charset="0"/>
            </a:endParaRPr>
          </a:p>
          <a:p>
            <a:pPr marL="166114" lvl="1"/>
            <a:r>
              <a:rPr lang="tr-TR" sz="3200" spc="40" dirty="0">
                <a:latin typeface="Century Gothic" panose="020B0502020202020204" pitchFamily="34" charset="0"/>
              </a:rPr>
              <a:t>e-mail gönderir</a:t>
            </a:r>
            <a:endParaRPr lang="tr-TR" sz="3200" spc="40" dirty="0">
              <a:solidFill>
                <a:srgbClr val="696969"/>
              </a:solidFill>
              <a:latin typeface="Century Gothic" panose="020B0502020202020204" pitchFamily="34" charset="0"/>
            </a:endParaRPr>
          </a:p>
          <a:p>
            <a:pPr marL="623314" lvl="1" indent="-457200">
              <a:buFont typeface="Arial" panose="020B0604020202020204" pitchFamily="34" charset="0"/>
              <a:buChar char="•"/>
            </a:pPr>
            <a:endParaRPr lang="tr-TR" sz="3200" spc="40" dirty="0">
              <a:solidFill>
                <a:srgbClr val="696969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B6D74-7D03-8739-3FBB-914026F6C783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OLAY BAZLI ALARM 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(</a:t>
            </a:r>
            <a:r>
              <a:rPr lang="tr-TR" sz="4800" spc="105" dirty="0" err="1">
                <a:solidFill>
                  <a:srgbClr val="696969"/>
                </a:solidFill>
                <a:latin typeface="Century Gothic" panose="020B0502020202020204" pitchFamily="34" charset="0"/>
              </a:rPr>
              <a:t>Event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</a:t>
            </a:r>
            <a:r>
              <a:rPr lang="tr-TR" sz="4800" spc="105" dirty="0" err="1">
                <a:solidFill>
                  <a:srgbClr val="696969"/>
                </a:solidFill>
                <a:latin typeface="Century Gothic" panose="020B0502020202020204" pitchFamily="34" charset="0"/>
              </a:rPr>
              <a:t>Based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Alarm) 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MODÜLÜ</a:t>
            </a:r>
          </a:p>
        </p:txBody>
      </p:sp>
    </p:spTree>
    <p:extLst>
      <p:ext uri="{BB962C8B-B14F-4D97-AF65-F5344CB8AC3E}">
        <p14:creationId xmlns:p14="http://schemas.microsoft.com/office/powerpoint/2010/main" val="763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"/>
    </mc:Choice>
    <mc:Fallback xmlns="">
      <p:transition spd="slow" advTm="359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C42D47B4-185B-1BC1-C86D-DB361DDF8D78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KP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KANBAN PLANLAMA 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(</a:t>
            </a:r>
            <a:r>
              <a:rPr lang="tr-TR" sz="4800" spc="105" dirty="0" err="1">
                <a:solidFill>
                  <a:srgbClr val="696969"/>
                </a:solidFill>
                <a:latin typeface="Century Gothic" panose="020B0502020202020204" pitchFamily="34" charset="0"/>
              </a:rPr>
              <a:t>Kanban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Planning)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MODÜLÜ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25A7C-2967-0D42-157A-1CBB48FC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2476500"/>
            <a:ext cx="12182475" cy="7543800"/>
          </a:xfrm>
          <a:prstGeom prst="rect">
            <a:avLst/>
          </a:prstGeom>
        </p:spPr>
      </p:pic>
    </p:spTree>
  </p:cSld>
  <p:clrMapOvr>
    <a:masterClrMapping/>
  </p:clrMapOvr>
  <p:transition advTm="602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2F66CA9-048B-40B0-9191-B6DA0E8AB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924300"/>
            <a:ext cx="16535400" cy="5638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tr-TR" sz="19200" spc="189" dirty="0">
                <a:latin typeface="Century Gothic" panose="020B0502020202020204" pitchFamily="34" charset="0"/>
              </a:rPr>
              <a:t>(AT Modülü Kullanılmıyorsa)</a:t>
            </a:r>
          </a:p>
          <a:p>
            <a:pPr marL="0" indent="0">
              <a:buNone/>
              <a:defRPr/>
            </a:pPr>
            <a:endParaRPr lang="tr-TR" sz="19200" spc="189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tr-TR" sz="19200" spc="189" dirty="0">
                <a:latin typeface="Century Gothic" panose="020B0502020202020204" pitchFamily="34" charset="0"/>
              </a:rPr>
              <a:t>Bu </a:t>
            </a:r>
            <a:r>
              <a:rPr lang="tr-TR" sz="19200" b="1" spc="189" dirty="0">
                <a:latin typeface="Century Gothic" panose="020B0502020202020204" pitchFamily="34" charset="0"/>
              </a:rPr>
              <a:t>Operasyon Merkezinde </a:t>
            </a:r>
            <a:r>
              <a:rPr lang="tr-TR" sz="19200" spc="189" dirty="0">
                <a:latin typeface="Century Gothic" panose="020B0502020202020204" pitchFamily="34" charset="0"/>
              </a:rPr>
              <a:t>bu </a:t>
            </a:r>
            <a:r>
              <a:rPr lang="tr-TR" sz="19200" b="1" spc="189" dirty="0">
                <a:latin typeface="Century Gothic" panose="020B0502020202020204" pitchFamily="34" charset="0"/>
              </a:rPr>
              <a:t>operasyon</a:t>
            </a:r>
            <a:r>
              <a:rPr lang="tr-TR" sz="19200" spc="189" dirty="0">
                <a:latin typeface="Century Gothic" panose="020B0502020202020204" pitchFamily="34" charset="0"/>
              </a:rPr>
              <a:t> yapılırken</a:t>
            </a:r>
          </a:p>
          <a:p>
            <a:pPr lvl="1">
              <a:defRPr/>
            </a:pPr>
            <a:r>
              <a:rPr lang="tr-TR" sz="18800" spc="189" dirty="0">
                <a:latin typeface="Century Gothic" panose="020B0502020202020204" pitchFamily="34" charset="0"/>
              </a:rPr>
              <a:t>Şu </a:t>
            </a:r>
            <a:r>
              <a:rPr lang="tr-TR" sz="18800" b="1" spc="189" dirty="0">
                <a:latin typeface="Century Gothic" panose="020B0502020202020204" pitchFamily="34" charset="0"/>
              </a:rPr>
              <a:t>Barkodu</a:t>
            </a:r>
          </a:p>
          <a:p>
            <a:pPr lvl="1">
              <a:defRPr/>
            </a:pPr>
            <a:r>
              <a:rPr lang="tr-TR" sz="18800" spc="189" dirty="0">
                <a:latin typeface="Century Gothic" panose="020B0502020202020204" pitchFamily="34" charset="0"/>
              </a:rPr>
              <a:t>Şu </a:t>
            </a:r>
            <a:r>
              <a:rPr lang="tr-TR" sz="18800" b="1" spc="189" dirty="0">
                <a:latin typeface="Century Gothic" panose="020B0502020202020204" pitchFamily="34" charset="0"/>
              </a:rPr>
              <a:t>sıklıkta</a:t>
            </a:r>
            <a:r>
              <a:rPr lang="tr-TR" sz="18800" spc="189" dirty="0">
                <a:latin typeface="Century Gothic" panose="020B0502020202020204" pitchFamily="34" charset="0"/>
              </a:rPr>
              <a:t> </a:t>
            </a:r>
            <a:r>
              <a:rPr lang="tr-TR" sz="18800" b="1" spc="189" dirty="0">
                <a:latin typeface="Century Gothic" panose="020B0502020202020204" pitchFamily="34" charset="0"/>
              </a:rPr>
              <a:t>Bas </a:t>
            </a:r>
          </a:p>
          <a:p>
            <a:pPr marL="0" indent="0">
              <a:buNone/>
              <a:defRPr/>
            </a:pPr>
            <a:endParaRPr lang="tr-TR" sz="19200" b="1" spc="189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tr-TR" sz="19200" spc="189" dirty="0">
                <a:latin typeface="Century Gothic" panose="020B0502020202020204" pitchFamily="34" charset="0"/>
              </a:rPr>
              <a:t>yönetimi yapar</a:t>
            </a:r>
            <a:endParaRPr lang="tr-TR" spc="189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4F730-6435-9486-8B69-B0C1B01E46AF}"/>
              </a:ext>
            </a:extLst>
          </p:cNvPr>
          <p:cNvSpPr txBox="1"/>
          <p:nvPr/>
        </p:nvSpPr>
        <p:spPr>
          <a:xfrm>
            <a:off x="228600" y="999172"/>
            <a:ext cx="1790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</a:p>
          <a:p>
            <a:pPr algn="ctr"/>
            <a:r>
              <a:rPr lang="tr-TR" sz="4800" b="1" spc="105" dirty="0">
                <a:solidFill>
                  <a:srgbClr val="C00000"/>
                </a:solidFill>
                <a:latin typeface="Century Gothic" panose="020B0502020202020204" pitchFamily="34" charset="0"/>
              </a:rPr>
              <a:t>B1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 – TEMEL BARKOD 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(Base </a:t>
            </a:r>
            <a:r>
              <a:rPr lang="tr-TR" sz="4800" spc="105" dirty="0" err="1">
                <a:solidFill>
                  <a:srgbClr val="696969"/>
                </a:solidFill>
                <a:latin typeface="Century Gothic" panose="020B0502020202020204" pitchFamily="34" charset="0"/>
              </a:rPr>
              <a:t>Barcode</a:t>
            </a:r>
            <a:r>
              <a:rPr lang="tr-TR" sz="4800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) </a:t>
            </a:r>
            <a:r>
              <a:rPr lang="tr-TR" sz="4800" b="1" spc="105" dirty="0">
                <a:solidFill>
                  <a:srgbClr val="696969"/>
                </a:solidFill>
                <a:latin typeface="Century Gothic" panose="020B0502020202020204" pitchFamily="34" charset="0"/>
              </a:rPr>
              <a:t>MODÜLÜ</a:t>
            </a:r>
          </a:p>
        </p:txBody>
      </p:sp>
    </p:spTree>
    <p:extLst>
      <p:ext uri="{BB962C8B-B14F-4D97-AF65-F5344CB8AC3E}">
        <p14:creationId xmlns:p14="http://schemas.microsoft.com/office/powerpoint/2010/main" val="2420864475"/>
      </p:ext>
    </p:extLst>
  </p:cSld>
  <p:clrMapOvr>
    <a:masterClrMapping/>
  </p:clrMapOvr>
  <p:transition advTm="259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77948" y="4740275"/>
            <a:ext cx="1053210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tr-TR" sz="6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İlginiz İçin Teşekkür Ederiz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548579" y="3703985"/>
            <a:ext cx="262255" cy="262255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CF2FE"/>
            </a:solid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7501" y="8593385"/>
            <a:ext cx="237275" cy="23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"/>
    </mc:Choice>
    <mc:Fallback xmlns="">
      <p:transition spd="slow" advTm="19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657600" y="1150243"/>
            <a:ext cx="110490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  <a:tabLst>
                <a:tab pos="1176338" algn="l"/>
              </a:tabLst>
            </a:pPr>
            <a:r>
              <a:rPr lang="tr-TR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tr-TR" sz="4800" b="1" dirty="0">
                <a:latin typeface="Century Gothic" panose="020B0502020202020204" pitchFamily="34" charset="0"/>
              </a:rPr>
              <a:t>Tarihçe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" y="2400300"/>
            <a:ext cx="164592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2009 Kuruluş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İstanbul &amp; İzmir Ofisler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100’ü aşkın Fabrika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Türkiye’de 5 Distribütör Partner, 40 Proje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Stratejik Partnerler: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Logo,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Netoloji</a:t>
            </a: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Qlik</a:t>
            </a: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Kuika</a:t>
            </a: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Zebra,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Siemens,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Schneider,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HP,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Dell,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SAP B1,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Oracle NetSuite,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Univera</a:t>
            </a:r>
            <a:endParaRPr lang="tr-T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8"/>
    </mc:Choice>
    <mc:Fallback xmlns="">
      <p:transition spd="slow" advTm="54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657600" y="1150243"/>
            <a:ext cx="110490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  <a:tabLst>
                <a:tab pos="1176338" algn="l"/>
              </a:tabLst>
            </a:pP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Cloud </a:t>
            </a:r>
            <a:r>
              <a:rPr lang="tr-TR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Genel Özellikler</a:t>
            </a:r>
            <a:endParaRPr lang="tr-TR" sz="4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0839" y="3419951"/>
            <a:ext cx="122682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Teknolojisi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Çoklu Dil Desteği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 Servis </a:t>
            </a:r>
            <a:r>
              <a:rPr lang="tr-T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imarisi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oklu Veri Tabanı Ve Çoklu İşletim Sistemi Desteği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oken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Tabanlı Güvenlik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OData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Open API – </a:t>
            </a:r>
            <a:r>
              <a:rPr lang="tr-TR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Swagger</a:t>
            </a:r>
            <a:r>
              <a:rPr lang="tr-TR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vb. Entegrasyon Yetenekleri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Rapor ve Fabrika Üretim İzleme</a:t>
            </a:r>
            <a:endParaRPr lang="tr-TR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9"/>
    </mc:Choice>
    <mc:Fallback xmlns="">
      <p:transition spd="slow" advTm="74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html5 logo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520736"/>
            <a:ext cx="737564" cy="7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 descr="docker logo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11" y="6340248"/>
            <a:ext cx="1960449" cy="17465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247" name="Picture 55" descr="power bi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37" y="4919932"/>
            <a:ext cx="2076321" cy="105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7512" y="3247467"/>
            <a:ext cx="2636088" cy="676833"/>
          </a:xfrm>
          <a:prstGeom prst="rect">
            <a:avLst/>
          </a:prstGeom>
        </p:spPr>
      </p:pic>
      <p:pic>
        <p:nvPicPr>
          <p:cNvPr id="2050" name="Picture 2" descr="windows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92" y="1943100"/>
            <a:ext cx="5646827" cy="14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943100"/>
            <a:ext cx="2733649" cy="1661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21D85-C5A9-45DD-BEBE-1AC7BF1879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4347" y="3346344"/>
            <a:ext cx="2581659" cy="1290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81E3F-971C-4CC1-A282-DD57715055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69415" y="6662420"/>
            <a:ext cx="1934972" cy="8868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49A327-D373-A1EB-624E-893819E19A5A}"/>
              </a:ext>
            </a:extLst>
          </p:cNvPr>
          <p:cNvGrpSpPr/>
          <p:nvPr/>
        </p:nvGrpSpPr>
        <p:grpSpPr>
          <a:xfrm>
            <a:off x="14066524" y="5475903"/>
            <a:ext cx="3234455" cy="3819719"/>
            <a:chOff x="10718842" y="5317038"/>
            <a:chExt cx="3234455" cy="3819719"/>
          </a:xfrm>
        </p:grpSpPr>
        <p:pic>
          <p:nvPicPr>
            <p:cNvPr id="8227" name="Picture 35" descr="linux logo ile ilgili görsel sonucu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8842" y="5317038"/>
              <a:ext cx="3234455" cy="1757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97364" y="6974562"/>
              <a:ext cx="1934972" cy="9984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33FDED-DA4A-4946-B900-42254EA4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43915" y="8183223"/>
              <a:ext cx="1907067" cy="95353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AF82C55-2EA6-4797-880C-B79EE5A9E5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8423" y="4891613"/>
            <a:ext cx="1885978" cy="991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22B001-23B6-42ED-A9C6-7118F8D843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4979" y="7893077"/>
            <a:ext cx="2182722" cy="1309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72A6-AE2A-47F8-832C-C57EC0D858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3794" y="3724084"/>
            <a:ext cx="2555429" cy="7336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AE1944-4ABE-4B67-9842-5FBD2E7B93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70160" y="3510918"/>
            <a:ext cx="2378960" cy="17819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1C8EDF-D502-4417-90BF-C07766E0BD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67207" y="6373584"/>
            <a:ext cx="2200803" cy="1464534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6E0A4230-2BD3-7FE9-AAFB-C8FFDE1CF599}"/>
              </a:ext>
            </a:extLst>
          </p:cNvPr>
          <p:cNvSpPr txBox="1"/>
          <p:nvPr/>
        </p:nvSpPr>
        <p:spPr>
          <a:xfrm>
            <a:off x="3637906" y="1150243"/>
            <a:ext cx="110490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  <a:tabLst>
                <a:tab pos="1176338" algn="l"/>
              </a:tabLst>
            </a:pPr>
            <a:r>
              <a:rPr lang="tr-TR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 </a:t>
            </a:r>
            <a:r>
              <a:rPr lang="tr-TR" sz="4800" b="1" dirty="0">
                <a:latin typeface="Century Gothic" panose="020B0502020202020204" pitchFamily="34" charset="0"/>
              </a:rPr>
              <a:t>Teknoloji Özellikleri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95798B-CCF8-3972-5667-51A9D4CFF9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08115" y="1790700"/>
            <a:ext cx="2765485" cy="792147"/>
          </a:xfrm>
          <a:prstGeom prst="rect">
            <a:avLst/>
          </a:prstGeom>
        </p:spPr>
      </p:pic>
      <p:pic>
        <p:nvPicPr>
          <p:cNvPr id="21" name="Picture 2" descr="Help Center | Syncfusion">
            <a:extLst>
              <a:ext uri="{FF2B5EF4-FFF2-40B4-BE49-F238E27FC236}">
                <a16:creationId xmlns:a16="http://schemas.microsoft.com/office/drawing/2014/main" id="{FA3C1C59-5255-8697-A629-0834490B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90" y="3913941"/>
            <a:ext cx="3175810" cy="6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3E48F6-CB90-9A51-902C-6F06216C6B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8421574"/>
            <a:ext cx="1642859" cy="9891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CE0EB1-A4DC-1A7F-9C83-DE084171CB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17182" y="7450777"/>
            <a:ext cx="1272110" cy="12721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4B5D53-E114-48B9-0C00-68180597C6C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561" y="6531120"/>
            <a:ext cx="2544220" cy="12721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ACD7F5-4242-F382-C77C-2DB7944D69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8136" y="4439583"/>
            <a:ext cx="2466975" cy="184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755638-6609-F59A-A8E6-DD0DAE459C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98556" y="1959315"/>
            <a:ext cx="3054741" cy="1660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3DBC18-051C-7F7D-B7BD-F2B7F2279B2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356269" y="4123595"/>
            <a:ext cx="1398573" cy="10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"/>
    </mc:Choice>
    <mc:Fallback xmlns="">
      <p:transition spd="slow" advTm="34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7"/>
          <p:cNvSpPr txBox="1"/>
          <p:nvPr/>
        </p:nvSpPr>
        <p:spPr>
          <a:xfrm>
            <a:off x="1562100" y="1181100"/>
            <a:ext cx="152019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tr-TR" sz="4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Cloud </a:t>
            </a:r>
            <a:r>
              <a:rPr lang="tr-TR" sz="4800" b="1" dirty="0">
                <a:solidFill>
                  <a:srgbClr val="B71C1C"/>
                </a:solidFill>
                <a:latin typeface="Century Gothic" panose="020B0502020202020204" pitchFamily="34" charset="0"/>
              </a:rPr>
              <a:t>Modüller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7F16FB4-CCAD-125B-C154-472F5F5AB0A4}"/>
              </a:ext>
            </a:extLst>
          </p:cNvPr>
          <p:cNvSpPr txBox="1"/>
          <p:nvPr/>
        </p:nvSpPr>
        <p:spPr>
          <a:xfrm>
            <a:off x="838200" y="3543300"/>
            <a:ext cx="7924800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 Temel MES (Base MES)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 Olay Bazlı Alarm (Event based Alarm)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 Doküman Görüntüleyici (</a:t>
            </a:r>
            <a:r>
              <a:rPr lang="tr-TR" sz="2400" b="1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Viewer)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 Temel Form Yönetimi (Form Basic)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 Kayıp Maliyeti (Lost Cost)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 Araç Yönetimi (Tool Management)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 Polivalans (Polivalance)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 Üretim İzleme Hat Eki (Line Management)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 </a:t>
            </a:r>
            <a:r>
              <a:rPr lang="tr-TR" sz="24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Gannt</a:t>
            </a: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Şeması (</a:t>
            </a:r>
            <a:r>
              <a:rPr lang="tr-TR" sz="24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Gannt</a:t>
            </a: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Chart)</a:t>
            </a:r>
          </a:p>
          <a:p>
            <a:endParaRPr lang="tr-TR" sz="2400" b="1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51B37FB4-3AED-9EB6-7783-3B76417DA39A}"/>
              </a:ext>
            </a:extLst>
          </p:cNvPr>
          <p:cNvSpPr txBox="1"/>
          <p:nvPr/>
        </p:nvSpPr>
        <p:spPr>
          <a:xfrm>
            <a:off x="9144000" y="3550410"/>
            <a:ext cx="8534400" cy="441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 Excel Entegrasyon (Excel Integration)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ERP Entegrasyon (ERP Integration)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Üretim Otomasyon (Manufacturing Automation)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AT İleri İzlenebilirlik (Advanced Traceability)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KP Kanban Planlama (Kanban Planning)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FC Üretim Çizelgeleme (Finite Capacity Planning)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DM Verilerle Yönetim (Data Management)</a:t>
            </a:r>
          </a:p>
          <a:p>
            <a:pPr lvl="0">
              <a:lnSpc>
                <a:spcPct val="115000"/>
              </a:lnSpc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AI Yapay Zeka (Artificial Intelligence)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</a:t>
            </a:r>
            <a:r>
              <a:rPr lang="tr-TR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 Barkod Basım (Barcode)</a:t>
            </a:r>
          </a:p>
          <a:p>
            <a:endParaRPr lang="tr-T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4"/>
    </mc:Choice>
    <mc:Fallback xmlns="">
      <p:transition spd="slow" advTm="150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67990" y="647700"/>
            <a:ext cx="16053210" cy="110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79"/>
              </a:lnSpc>
              <a:spcBef>
                <a:spcPct val="0"/>
              </a:spcBef>
            </a:pPr>
            <a:r>
              <a:rPr lang="tr-TR" sz="4800" b="1" u="none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Projesis</a:t>
            </a:r>
            <a:r>
              <a:rPr lang="tr-TR" sz="4800" b="1" u="none" dirty="0">
                <a:solidFill>
                  <a:schemeClr val="tx2"/>
                </a:solidFill>
                <a:latin typeface="Century Gothic" panose="020B0502020202020204" pitchFamily="34" charset="0"/>
              </a:rPr>
              <a:t> EC – </a:t>
            </a:r>
            <a:r>
              <a:rPr lang="tr-TR" sz="4800" b="1" u="none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Exclusive</a:t>
            </a:r>
            <a:r>
              <a:rPr lang="tr-TR" sz="4800" b="1" u="none" dirty="0">
                <a:solidFill>
                  <a:schemeClr val="tx2"/>
                </a:solidFill>
                <a:latin typeface="Century Gothic" panose="020B0502020202020204" pitchFamily="34" charset="0"/>
              </a:rPr>
              <a:t> Cloud</a:t>
            </a:r>
            <a:endParaRPr lang="tr-TR" sz="4800" b="1" u="none" dirty="0">
              <a:latin typeface="Century Gothic" panose="020B0502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3162300"/>
            <a:ext cx="151638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dirty="0">
                <a:latin typeface="Century Gothic" panose="020B0502020202020204" pitchFamily="34" charset="0"/>
              </a:rPr>
              <a:t>On </a:t>
            </a:r>
            <a:r>
              <a:rPr lang="tr-TR" sz="4800" dirty="0" err="1">
                <a:latin typeface="Century Gothic" panose="020B0502020202020204" pitchFamily="34" charset="0"/>
              </a:rPr>
              <a:t>Premise</a:t>
            </a:r>
            <a:r>
              <a:rPr lang="tr-TR" sz="4800" dirty="0">
                <a:latin typeface="Century Gothic" panose="020B0502020202020204" pitchFamily="34" charset="0"/>
              </a:rPr>
              <a:t> veya </a:t>
            </a:r>
            <a:r>
              <a:rPr lang="tr-TR" sz="4800" dirty="0" err="1">
                <a:latin typeface="Century Gothic" panose="020B0502020202020204" pitchFamily="34" charset="0"/>
              </a:rPr>
              <a:t>Private</a:t>
            </a:r>
            <a:r>
              <a:rPr lang="tr-TR" sz="4800" dirty="0">
                <a:latin typeface="Century Gothic" panose="020B0502020202020204" pitchFamily="34" charset="0"/>
              </a:rPr>
              <a:t> Cloud Kurulum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dirty="0">
                <a:latin typeface="Century Gothic" panose="020B0502020202020204" pitchFamily="34" charset="0"/>
              </a:rPr>
              <a:t>Web Servisleri üzerinden entegrasyon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dirty="0">
                <a:latin typeface="Century Gothic" panose="020B0502020202020204" pitchFamily="34" charset="0"/>
              </a:rPr>
              <a:t>Yerinde / Mesafeli Uzman Desteği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dirty="0">
                <a:latin typeface="Century Gothic" panose="020B0502020202020204" pitchFamily="34" charset="0"/>
              </a:rPr>
              <a:t>Periyodik Yazılım Güncelleme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u="none" dirty="0">
                <a:latin typeface="Century Gothic" panose="020B0502020202020204" pitchFamily="34" charset="0"/>
              </a:rPr>
              <a:t>Yerinde / Mesafeli Eğitim – Uygulama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dirty="0">
                <a:latin typeface="Century Gothic" panose="020B0502020202020204" pitchFamily="34" charset="0"/>
              </a:rPr>
              <a:t>Tamamlayıcı Yazılım Desteği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4800" b="1" u="none" dirty="0" err="1">
                <a:latin typeface="Century Gothic" panose="020B0502020202020204" pitchFamily="34" charset="0"/>
              </a:rPr>
              <a:t>Netoloji</a:t>
            </a:r>
            <a:r>
              <a:rPr lang="tr-TR" sz="4800" b="1" u="none" dirty="0">
                <a:latin typeface="Century Gothic" panose="020B0502020202020204" pitchFamily="34" charset="0"/>
              </a:rPr>
              <a:t> Ürünleriyle Süreç Entegrasyonu Uyumlu</a:t>
            </a:r>
            <a:endParaRPr lang="tr-TR" sz="4000" b="1" u="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9"/>
    </mc:Choice>
    <mc:Fallback xmlns="">
      <p:transition spd="slow" advTm="115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971570"/>
            <a:ext cx="6266588" cy="7286730"/>
          </a:xfrm>
          <a:prstGeom prst="rect">
            <a:avLst/>
          </a:prstGeom>
        </p:spPr>
      </p:pic>
      <p:grpSp>
        <p:nvGrpSpPr>
          <p:cNvPr id="30" name="Grup 29">
            <a:extLst>
              <a:ext uri="{FF2B5EF4-FFF2-40B4-BE49-F238E27FC236}">
                <a16:creationId xmlns:a16="http://schemas.microsoft.com/office/drawing/2014/main" id="{F5C66B60-3B61-4B48-85BB-371736C8C164}"/>
              </a:ext>
            </a:extLst>
          </p:cNvPr>
          <p:cNvGrpSpPr/>
          <p:nvPr/>
        </p:nvGrpSpPr>
        <p:grpSpPr>
          <a:xfrm>
            <a:off x="1150739" y="2853171"/>
            <a:ext cx="5990505" cy="5941473"/>
            <a:chOff x="1360652" y="2596101"/>
            <a:chExt cx="5990505" cy="5941473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1994998" y="5894301"/>
              <a:ext cx="5161493" cy="990384"/>
              <a:chOff x="-682306" y="0"/>
              <a:chExt cx="7994797" cy="1534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82306" y="0"/>
                <a:ext cx="7994797" cy="1534036"/>
              </a:xfrm>
              <a:custGeom>
                <a:avLst/>
                <a:gdLst/>
                <a:ahLst/>
                <a:cxnLst/>
                <a:rect l="l" t="t" r="r" b="b"/>
                <a:pathLst>
                  <a:path w="7312490" h="1534036">
                    <a:moveTo>
                      <a:pt x="6758770" y="1534036"/>
                    </a:moveTo>
                    <a:lnTo>
                      <a:pt x="553720" y="1534036"/>
                    </a:lnTo>
                    <a:cubicBezTo>
                      <a:pt x="247650" y="1534036"/>
                      <a:pt x="0" y="1190656"/>
                      <a:pt x="0" y="767938"/>
                    </a:cubicBezTo>
                    <a:cubicBezTo>
                      <a:pt x="0" y="343458"/>
                      <a:pt x="247650" y="0"/>
                      <a:pt x="553720" y="0"/>
                    </a:cubicBezTo>
                    <a:lnTo>
                      <a:pt x="6758770" y="0"/>
                    </a:lnTo>
                    <a:cubicBezTo>
                      <a:pt x="7064840" y="0"/>
                      <a:pt x="7312490" y="343458"/>
                      <a:pt x="7312490" y="767938"/>
                    </a:cubicBezTo>
                    <a:cubicBezTo>
                      <a:pt x="7311220" y="1190656"/>
                      <a:pt x="7063570" y="1534036"/>
                      <a:pt x="6758770" y="1534036"/>
                    </a:cubicBezTo>
                    <a:close/>
                  </a:path>
                </a:pathLst>
              </a:custGeom>
              <a:solidFill>
                <a:srgbClr val="E62828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360652" y="7520665"/>
              <a:ext cx="5990505" cy="1016909"/>
              <a:chOff x="0" y="0"/>
              <a:chExt cx="9036848" cy="15340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038118" cy="1534036"/>
              </a:xfrm>
              <a:custGeom>
                <a:avLst/>
                <a:gdLst/>
                <a:ahLst/>
                <a:cxnLst/>
                <a:rect l="l" t="t" r="r" b="b"/>
                <a:pathLst>
                  <a:path w="9038118" h="1534036">
                    <a:moveTo>
                      <a:pt x="8484398" y="1534036"/>
                    </a:moveTo>
                    <a:lnTo>
                      <a:pt x="553720" y="1534036"/>
                    </a:lnTo>
                    <a:cubicBezTo>
                      <a:pt x="247650" y="1534036"/>
                      <a:pt x="0" y="1190656"/>
                      <a:pt x="0" y="767938"/>
                    </a:cubicBezTo>
                    <a:cubicBezTo>
                      <a:pt x="0" y="343458"/>
                      <a:pt x="247650" y="0"/>
                      <a:pt x="553720" y="0"/>
                    </a:cubicBezTo>
                    <a:lnTo>
                      <a:pt x="8484398" y="0"/>
                    </a:lnTo>
                    <a:cubicBezTo>
                      <a:pt x="8790468" y="0"/>
                      <a:pt x="9038118" y="343458"/>
                      <a:pt x="9038118" y="767938"/>
                    </a:cubicBezTo>
                    <a:cubicBezTo>
                      <a:pt x="9036848" y="1190656"/>
                      <a:pt x="8789198" y="1534036"/>
                      <a:pt x="8484398" y="1534036"/>
                    </a:cubicBezTo>
                    <a:close/>
                  </a:path>
                </a:pathLst>
              </a:custGeom>
              <a:solidFill>
                <a:srgbClr val="B71C1C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2364667" y="4323402"/>
              <a:ext cx="3982476" cy="969827"/>
              <a:chOff x="0" y="0"/>
              <a:chExt cx="6299331" cy="153403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00601" cy="1534036"/>
              </a:xfrm>
              <a:custGeom>
                <a:avLst/>
                <a:gdLst/>
                <a:ahLst/>
                <a:cxnLst/>
                <a:rect l="l" t="t" r="r" b="b"/>
                <a:pathLst>
                  <a:path w="6300601" h="1534036">
                    <a:moveTo>
                      <a:pt x="5746881" y="1534036"/>
                    </a:moveTo>
                    <a:lnTo>
                      <a:pt x="553720" y="1534036"/>
                    </a:lnTo>
                    <a:cubicBezTo>
                      <a:pt x="247650" y="1534036"/>
                      <a:pt x="0" y="1190656"/>
                      <a:pt x="0" y="767938"/>
                    </a:cubicBezTo>
                    <a:cubicBezTo>
                      <a:pt x="0" y="343458"/>
                      <a:pt x="247650" y="0"/>
                      <a:pt x="553720" y="0"/>
                    </a:cubicBezTo>
                    <a:lnTo>
                      <a:pt x="5746881" y="0"/>
                    </a:lnTo>
                    <a:cubicBezTo>
                      <a:pt x="6052951" y="0"/>
                      <a:pt x="6300601" y="343458"/>
                      <a:pt x="6300601" y="767938"/>
                    </a:cubicBezTo>
                    <a:cubicBezTo>
                      <a:pt x="6299331" y="1190656"/>
                      <a:pt x="6051681" y="1534036"/>
                      <a:pt x="5746881" y="1534036"/>
                    </a:cubicBezTo>
                    <a:close/>
                  </a:path>
                </a:pathLst>
              </a:custGeom>
              <a:solidFill>
                <a:srgbClr val="EF535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2938566" y="2596101"/>
              <a:ext cx="2915988" cy="969827"/>
              <a:chOff x="0" y="0"/>
              <a:chExt cx="4612400" cy="15340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13670" cy="1534036"/>
              </a:xfrm>
              <a:custGeom>
                <a:avLst/>
                <a:gdLst/>
                <a:ahLst/>
                <a:cxnLst/>
                <a:rect l="l" t="t" r="r" b="b"/>
                <a:pathLst>
                  <a:path w="4613670" h="1534036">
                    <a:moveTo>
                      <a:pt x="4059950" y="1534036"/>
                    </a:moveTo>
                    <a:lnTo>
                      <a:pt x="553720" y="1534036"/>
                    </a:lnTo>
                    <a:cubicBezTo>
                      <a:pt x="247650" y="1534036"/>
                      <a:pt x="0" y="1190656"/>
                      <a:pt x="0" y="767938"/>
                    </a:cubicBezTo>
                    <a:cubicBezTo>
                      <a:pt x="0" y="343458"/>
                      <a:pt x="247650" y="0"/>
                      <a:pt x="553720" y="0"/>
                    </a:cubicBezTo>
                    <a:lnTo>
                      <a:pt x="4059950" y="0"/>
                    </a:lnTo>
                    <a:cubicBezTo>
                      <a:pt x="4366020" y="0"/>
                      <a:pt x="4613670" y="343458"/>
                      <a:pt x="4613670" y="767938"/>
                    </a:cubicBezTo>
                    <a:cubicBezTo>
                      <a:pt x="4612400" y="1190656"/>
                      <a:pt x="4364750" y="1534036"/>
                      <a:pt x="4059950" y="1534036"/>
                    </a:cubicBezTo>
                    <a:close/>
                  </a:path>
                </a:pathLst>
              </a:custGeom>
              <a:solidFill>
                <a:srgbClr val="EF9A9A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395011" y="2836239"/>
              <a:ext cx="2190000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550"/>
                </a:lnSpc>
              </a:pPr>
              <a:r>
                <a:rPr lang="tr-TR" sz="3200" b="1" u="none" dirty="0">
                  <a:solidFill>
                    <a:srgbClr val="ECF2FE"/>
                  </a:solidFill>
                  <a:latin typeface="Century Gothic" panose="020B0502020202020204" pitchFamily="34" charset="0"/>
                </a:rPr>
                <a:t>GY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59512" y="4563540"/>
              <a:ext cx="3272034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550"/>
                </a:lnSpc>
              </a:pPr>
              <a:r>
                <a:rPr lang="tr-TR" sz="3200" b="1" u="none" dirty="0">
                  <a:solidFill>
                    <a:srgbClr val="ECF2FE"/>
                  </a:solidFill>
                  <a:latin typeface="Century Gothic" panose="020B0502020202020204" pitchFamily="34" charset="0"/>
                </a:rPr>
                <a:t>MOM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00166" y="6144717"/>
              <a:ext cx="3272034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550"/>
                </a:lnSpc>
              </a:pPr>
              <a:r>
                <a:rPr lang="tr-TR" sz="3200" b="1" u="none" dirty="0">
                  <a:solidFill>
                    <a:srgbClr val="ECF2FE"/>
                  </a:solidFill>
                  <a:latin typeface="Century Gothic" panose="020B0502020202020204" pitchFamily="34" charset="0"/>
                </a:rPr>
                <a:t>PLC-SCADA-IoT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364667" y="7784344"/>
              <a:ext cx="4442965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550"/>
                </a:lnSpc>
              </a:pPr>
              <a:r>
                <a:rPr lang="tr-TR" sz="3200" b="1" u="none" dirty="0">
                  <a:solidFill>
                    <a:srgbClr val="ECF2FE"/>
                  </a:solidFill>
                  <a:latin typeface="Century Gothic" panose="020B0502020202020204" pitchFamily="34" charset="0"/>
                </a:rPr>
                <a:t>MAKİNE-HAT-HÜCRE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147962" y="2378750"/>
            <a:ext cx="8225638" cy="6955750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r>
              <a:rPr lang="tr-TR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GENEL SÜREÇLER (ERP + DİĞER YAZILIMLAR)</a:t>
            </a:r>
          </a:p>
          <a:p>
            <a:r>
              <a:rPr lang="tr-TR" dirty="0">
                <a:latin typeface="Century Gothic" panose="020B0502020202020204" pitchFamily="34" charset="0"/>
              </a:rPr>
              <a:t>Strateji - Süreç - Malzeme - Satış - Satın Alma - Finans - Üretim - İK - Demirbaş</a:t>
            </a:r>
          </a:p>
          <a:p>
            <a:endParaRPr lang="tr-TR" sz="800" dirty="0">
              <a:solidFill>
                <a:srgbClr val="696969"/>
              </a:solidFill>
              <a:latin typeface="Century Gothic" panose="020B0502020202020204" pitchFamily="34" charset="0"/>
            </a:endParaRPr>
          </a:p>
          <a:p>
            <a:r>
              <a:rPr lang="tr-TR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MOM - OPERASYONEL  ÜRETİM YÖNETİMİ</a:t>
            </a:r>
          </a:p>
          <a:p>
            <a:pPr marL="324000"/>
            <a:r>
              <a:rPr lang="tr-TR" b="1" dirty="0">
                <a:latin typeface="Century Gothic" panose="020B0502020202020204" pitchFamily="34" charset="0"/>
              </a:rPr>
              <a:t>Akıllı Tasarım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Fabrika - Hat Tasarımı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Ürün Tasarımı &amp; Test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PLM - Ürün Yaşam Döngüsü</a:t>
            </a:r>
          </a:p>
          <a:p>
            <a:pPr marL="324000" lvl="1"/>
            <a:endParaRPr lang="tr-TR" b="1" dirty="0">
              <a:latin typeface="Century Gothic" panose="020B0502020202020204" pitchFamily="34" charset="0"/>
            </a:endParaRPr>
          </a:p>
          <a:p>
            <a:pPr marL="324000" lvl="1"/>
            <a:r>
              <a:rPr lang="tr-TR" b="1" dirty="0">
                <a:latin typeface="Century Gothic" panose="020B0502020202020204" pitchFamily="34" charset="0"/>
              </a:rPr>
              <a:t>Akıllı Planlama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Kaba Kapasite Planlama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Malzeme Tedarik Planlama 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u="sng" dirty="0">
                <a:latin typeface="Century Gothic" panose="020B0502020202020204" pitchFamily="34" charset="0"/>
              </a:rPr>
              <a:t>Sonlu Kapasite Planlama 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u="sng" dirty="0">
                <a:latin typeface="Century Gothic" panose="020B0502020202020204" pitchFamily="34" charset="0"/>
              </a:rPr>
              <a:t>Kanban Planlama</a:t>
            </a:r>
          </a:p>
          <a:p>
            <a:pPr marL="0" lvl="1"/>
            <a:endParaRPr lang="tr-TR" dirty="0">
              <a:latin typeface="Century Gothic" panose="020B0502020202020204" pitchFamily="34" charset="0"/>
            </a:endParaRPr>
          </a:p>
          <a:p>
            <a:pPr marL="324000" lvl="1"/>
            <a:r>
              <a:rPr lang="tr-TR" b="1" dirty="0">
                <a:latin typeface="Century Gothic" panose="020B0502020202020204" pitchFamily="34" charset="0"/>
              </a:rPr>
              <a:t>Akıllı Üretim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u="sng" dirty="0">
                <a:latin typeface="Century Gothic" panose="020B0502020202020204" pitchFamily="34" charset="0"/>
              </a:rPr>
              <a:t>MES - Üretim Uygulama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Kalite 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Bakım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Enerji</a:t>
            </a:r>
          </a:p>
          <a:p>
            <a:pPr marL="324000" lvl="1" indent="-457200"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SPC - İstatiksel Proses Kontrol</a:t>
            </a:r>
          </a:p>
          <a:p>
            <a:pPr marL="0" lvl="1"/>
            <a:endParaRPr lang="tr-TR" dirty="0">
              <a:latin typeface="Century Gothic" panose="020B0502020202020204" pitchFamily="34" charset="0"/>
            </a:endParaRPr>
          </a:p>
          <a:p>
            <a:pPr marL="324000" lvl="1"/>
            <a:r>
              <a:rPr lang="tr-TR" b="1" dirty="0">
                <a:latin typeface="Century Gothic" panose="020B0502020202020204" pitchFamily="34" charset="0"/>
              </a:rPr>
              <a:t>Akıllı Malzeme Ve Depo Yönetimi</a:t>
            </a:r>
          </a:p>
          <a:p>
            <a:pPr marL="539750" lvl="1" indent="-457200">
              <a:buFont typeface="Arial" panose="020B0604020202020204" pitchFamily="34" charset="0"/>
              <a:buChar char="•"/>
            </a:pPr>
            <a:r>
              <a:rPr lang="tr-TR" u="sng" dirty="0">
                <a:latin typeface="Century Gothic" panose="020B0502020202020204" pitchFamily="34" charset="0"/>
              </a:rPr>
              <a:t>İleri İzlenebilirlik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86756" y="2263412"/>
            <a:ext cx="7376931" cy="26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endParaRPr lang="tr-TR" sz="1599" u="none" dirty="0">
              <a:solidFill>
                <a:srgbClr val="696969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534287" y="4789532"/>
            <a:ext cx="7376931" cy="4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endParaRPr lang="tr-TR" sz="2500" b="1" dirty="0">
              <a:solidFill>
                <a:srgbClr val="69696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534287" y="6385879"/>
            <a:ext cx="7376931" cy="4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endParaRPr lang="tr-TR" sz="2500" b="1" dirty="0">
              <a:solidFill>
                <a:srgbClr val="696969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534287" y="8461290"/>
            <a:ext cx="7376931" cy="4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endParaRPr lang="tr-TR" sz="2500" b="1" dirty="0">
              <a:solidFill>
                <a:srgbClr val="69696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52015" y="483394"/>
            <a:ext cx="646318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Endüstri 5.0</a:t>
            </a:r>
          </a:p>
          <a:p>
            <a:pPr algn="ctr">
              <a:spcBef>
                <a:spcPct val="0"/>
              </a:spcBef>
            </a:pPr>
            <a:r>
              <a:rPr lang="tr-T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DİKEY ENTEGRASYON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1"/>
    </mc:Choice>
    <mc:Fallback xmlns="">
      <p:transition spd="slow" advTm="89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708" y="3229825"/>
            <a:ext cx="3314692" cy="3314692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223024" y="1262966"/>
            <a:ext cx="15845776" cy="45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tr-TR" sz="4800" b="1" spc="2" dirty="0">
                <a:solidFill>
                  <a:srgbClr val="C00000"/>
                </a:solidFill>
                <a:latin typeface="Century Gothic" panose="020B0502020202020204" pitchFamily="34" charset="0"/>
              </a:rPr>
              <a:t>Üretirken Ne Yapıyoruz?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14400" y="9149011"/>
            <a:ext cx="165615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</a:pPr>
            <a:r>
              <a:rPr lang="tr-TR" sz="3200" b="1" spc="2" dirty="0">
                <a:solidFill>
                  <a:srgbClr val="C00000"/>
                </a:solidFill>
                <a:latin typeface="Century Gothic" panose="020B0502020202020204" pitchFamily="34" charset="0"/>
              </a:rPr>
              <a:t>İşletme Katmanı: </a:t>
            </a:r>
            <a:r>
              <a:rPr lang="tr-TR" sz="3600" b="1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Üret</a:t>
            </a:r>
            <a:r>
              <a:rPr lang="tr-TR" sz="3600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- Operasyon Merkezlerinden </a:t>
            </a:r>
            <a:r>
              <a:rPr lang="tr-TR" sz="3200" b="1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Veri Topla </a:t>
            </a:r>
            <a:r>
              <a:rPr lang="tr-TR" sz="3200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–</a:t>
            </a:r>
            <a:r>
              <a:rPr lang="tr-TR" sz="3200" b="1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Üretimi</a:t>
            </a:r>
            <a:r>
              <a:rPr lang="tr-TR" sz="3200" b="1" spc="1" dirty="0">
                <a:solidFill>
                  <a:srgbClr val="000000"/>
                </a:solidFill>
                <a:latin typeface="Century Gothic" panose="020B0502020202020204" pitchFamily="34" charset="0"/>
              </a:rPr>
              <a:t> İyileştir</a:t>
            </a:r>
          </a:p>
          <a:p>
            <a:pPr algn="l">
              <a:lnSpc>
                <a:spcPts val="3108"/>
              </a:lnSpc>
            </a:pPr>
            <a:endParaRPr lang="tr-TR" sz="3200" b="1" spc="2" dirty="0">
              <a:solidFill>
                <a:srgbClr val="F4433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up 46">
            <a:extLst>
              <a:ext uri="{FF2B5EF4-FFF2-40B4-BE49-F238E27FC236}">
                <a16:creationId xmlns:a16="http://schemas.microsoft.com/office/drawing/2014/main" id="{0DCD1C41-3119-E206-60C2-5D2CC611C7AA}"/>
              </a:ext>
            </a:extLst>
          </p:cNvPr>
          <p:cNvGrpSpPr/>
          <p:nvPr/>
        </p:nvGrpSpPr>
        <p:grpSpPr>
          <a:xfrm>
            <a:off x="609600" y="2019300"/>
            <a:ext cx="17066676" cy="7280849"/>
            <a:chOff x="154524" y="1340603"/>
            <a:chExt cx="17267202" cy="795954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922895" y="2071151"/>
              <a:ext cx="1737947" cy="191773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58854" y="2203273"/>
              <a:ext cx="1784135" cy="17841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77468" y="2602753"/>
              <a:ext cx="1737947" cy="191773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790977" y="2736352"/>
              <a:ext cx="1784135" cy="178413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854061" y="2413437"/>
              <a:ext cx="2058516" cy="205851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905004" y="6914527"/>
              <a:ext cx="1681849" cy="168184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296546" y="6914527"/>
              <a:ext cx="1681849" cy="168184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215004" y="7333977"/>
              <a:ext cx="1018297" cy="101829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794184" y="6377490"/>
              <a:ext cx="841641" cy="84164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87984" y="6798310"/>
              <a:ext cx="1071333" cy="107133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09678" y="7333977"/>
              <a:ext cx="1018297" cy="101829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088857" y="6377490"/>
              <a:ext cx="841641" cy="84164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282657" y="6798310"/>
              <a:ext cx="1071333" cy="107133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843838" y="7333977"/>
              <a:ext cx="1018297" cy="101829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423017" y="6377490"/>
              <a:ext cx="841641" cy="84164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616818" y="6798310"/>
              <a:ext cx="1071333" cy="107133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730799" y="7333977"/>
              <a:ext cx="1018297" cy="101829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1309979" y="6377490"/>
              <a:ext cx="841641" cy="84164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503779" y="6798310"/>
              <a:ext cx="1071333" cy="107133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1933790">
              <a:off x="13045837" y="4237732"/>
              <a:ext cx="1564951" cy="1564951"/>
            </a:xfrm>
            <a:prstGeom prst="rect">
              <a:avLst/>
            </a:prstGeom>
          </p:spPr>
        </p:pic>
        <p:grpSp>
          <p:nvGrpSpPr>
            <p:cNvPr id="23" name="Group 23"/>
            <p:cNvGrpSpPr/>
            <p:nvPr/>
          </p:nvGrpSpPr>
          <p:grpSpPr>
            <a:xfrm rot="-5400000">
              <a:off x="3347379" y="5383022"/>
              <a:ext cx="861927" cy="270161"/>
              <a:chOff x="0" y="0"/>
              <a:chExt cx="1620735" cy="508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320332" y="4903569"/>
              <a:ext cx="10995985" cy="479863"/>
              <a:chOff x="0" y="0"/>
              <a:chExt cx="14102198" cy="635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16002" y="212852"/>
                <a:ext cx="14134202" cy="209296"/>
              </a:xfrm>
              <a:custGeom>
                <a:avLst/>
                <a:gdLst/>
                <a:ahLst/>
                <a:cxnLst/>
                <a:rect l="l" t="t" r="r" b="b"/>
                <a:pathLst>
                  <a:path w="14134202" h="209296">
                    <a:moveTo>
                      <a:pt x="14011393" y="9398"/>
                    </a:moveTo>
                    <a:lnTo>
                      <a:pt x="12969410" y="9398"/>
                    </a:lnTo>
                    <a:lnTo>
                      <a:pt x="9471886" y="9398"/>
                    </a:lnTo>
                    <a:lnTo>
                      <a:pt x="5228281" y="9398"/>
                    </a:lnTo>
                    <a:lnTo>
                      <a:pt x="1558983" y="9398"/>
                    </a:lnTo>
                    <a:cubicBezTo>
                      <a:pt x="965827" y="9398"/>
                      <a:pt x="381000" y="0"/>
                      <a:pt x="133350" y="9398"/>
                    </a:cubicBezTo>
                    <a:cubicBezTo>
                      <a:pt x="129794" y="9525"/>
                      <a:pt x="126365" y="9398"/>
                      <a:pt x="122809" y="9398"/>
                    </a:cubicBezTo>
                    <a:cubicBezTo>
                      <a:pt x="254" y="9398"/>
                      <a:pt x="0" y="199898"/>
                      <a:pt x="122809" y="199898"/>
                    </a:cubicBezTo>
                    <a:lnTo>
                      <a:pt x="1219385" y="199898"/>
                    </a:lnTo>
                    <a:lnTo>
                      <a:pt x="4716908" y="199898"/>
                    </a:lnTo>
                    <a:lnTo>
                      <a:pt x="8960513" y="199898"/>
                    </a:lnTo>
                    <a:lnTo>
                      <a:pt x="12629811" y="199898"/>
                    </a:lnTo>
                    <a:cubicBezTo>
                      <a:pt x="13222968" y="199898"/>
                      <a:pt x="13753202" y="209296"/>
                      <a:pt x="14000852" y="199898"/>
                    </a:cubicBezTo>
                    <a:cubicBezTo>
                      <a:pt x="14004407" y="199771"/>
                      <a:pt x="14007836" y="199898"/>
                      <a:pt x="14011393" y="199898"/>
                    </a:cubicBezTo>
                    <a:cubicBezTo>
                      <a:pt x="14133948" y="199898"/>
                      <a:pt x="14134202" y="9398"/>
                      <a:pt x="14011393" y="939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5400000">
              <a:off x="4945534" y="4678544"/>
              <a:ext cx="601814" cy="188631"/>
              <a:chOff x="0" y="0"/>
              <a:chExt cx="1620735" cy="508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5400000">
              <a:off x="6730909" y="4096587"/>
              <a:ext cx="1260926" cy="720178"/>
              <a:chOff x="0" y="0"/>
              <a:chExt cx="1620735" cy="508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-5400000">
              <a:off x="9175153" y="4111812"/>
              <a:ext cx="1209821" cy="714090"/>
              <a:chOff x="0" y="0"/>
              <a:chExt cx="1620735" cy="508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5400000">
              <a:off x="11382138" y="4678544"/>
              <a:ext cx="601814" cy="188631"/>
              <a:chOff x="0" y="0"/>
              <a:chExt cx="1620735" cy="508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-5400000">
              <a:off x="4888249" y="6115344"/>
              <a:ext cx="653511" cy="204835"/>
              <a:chOff x="0" y="0"/>
              <a:chExt cx="1620735" cy="508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11450605" y="6115344"/>
              <a:ext cx="653511" cy="204835"/>
              <a:chOff x="0" y="0"/>
              <a:chExt cx="1620735" cy="508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-5400000">
              <a:off x="9517083" y="6115344"/>
              <a:ext cx="653511" cy="204835"/>
              <a:chOff x="0" y="0"/>
              <a:chExt cx="1620735" cy="508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-5400000">
              <a:off x="7157681" y="6115344"/>
              <a:ext cx="653511" cy="204835"/>
              <a:chOff x="0" y="0"/>
              <a:chExt cx="1620735" cy="508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215900"/>
                <a:ext cx="162073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620736" h="76200">
                    <a:moveTo>
                      <a:pt x="0" y="0"/>
                    </a:moveTo>
                    <a:lnTo>
                      <a:pt x="1620736" y="0"/>
                    </a:lnTo>
                    <a:lnTo>
                      <a:pt x="162073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777777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3614038" y="5709134"/>
              <a:ext cx="8335133" cy="363744"/>
              <a:chOff x="0" y="0"/>
              <a:chExt cx="14102198" cy="635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-16002" y="212852"/>
                <a:ext cx="14134202" cy="209296"/>
              </a:xfrm>
              <a:custGeom>
                <a:avLst/>
                <a:gdLst/>
                <a:ahLst/>
                <a:cxnLst/>
                <a:rect l="l" t="t" r="r" b="b"/>
                <a:pathLst>
                  <a:path w="14134202" h="209296">
                    <a:moveTo>
                      <a:pt x="14011393" y="9398"/>
                    </a:moveTo>
                    <a:lnTo>
                      <a:pt x="12969410" y="9398"/>
                    </a:lnTo>
                    <a:lnTo>
                      <a:pt x="9471886" y="9398"/>
                    </a:lnTo>
                    <a:lnTo>
                      <a:pt x="5228281" y="9398"/>
                    </a:lnTo>
                    <a:lnTo>
                      <a:pt x="1558983" y="9398"/>
                    </a:lnTo>
                    <a:cubicBezTo>
                      <a:pt x="965827" y="9398"/>
                      <a:pt x="381000" y="0"/>
                      <a:pt x="133350" y="9398"/>
                    </a:cubicBezTo>
                    <a:cubicBezTo>
                      <a:pt x="129794" y="9525"/>
                      <a:pt x="126365" y="9398"/>
                      <a:pt x="122809" y="9398"/>
                    </a:cubicBezTo>
                    <a:cubicBezTo>
                      <a:pt x="254" y="9398"/>
                      <a:pt x="0" y="199898"/>
                      <a:pt x="122809" y="199898"/>
                    </a:cubicBezTo>
                    <a:lnTo>
                      <a:pt x="1219385" y="199898"/>
                    </a:lnTo>
                    <a:lnTo>
                      <a:pt x="4716908" y="199898"/>
                    </a:lnTo>
                    <a:lnTo>
                      <a:pt x="8960513" y="199898"/>
                    </a:lnTo>
                    <a:lnTo>
                      <a:pt x="12629811" y="199898"/>
                    </a:lnTo>
                    <a:cubicBezTo>
                      <a:pt x="13222968" y="199898"/>
                      <a:pt x="13753202" y="209296"/>
                      <a:pt x="14000852" y="199898"/>
                    </a:cubicBezTo>
                    <a:cubicBezTo>
                      <a:pt x="14004407" y="199771"/>
                      <a:pt x="14007836" y="199898"/>
                      <a:pt x="14011393" y="199898"/>
                    </a:cubicBezTo>
                    <a:cubicBezTo>
                      <a:pt x="14133948" y="199898"/>
                      <a:pt x="14134202" y="9398"/>
                      <a:pt x="14011393" y="939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87430" y="6600515"/>
              <a:ext cx="1974784" cy="1974784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3251764" y="6544649"/>
              <a:ext cx="1913876" cy="1913876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4551724" y="4843112"/>
              <a:ext cx="2770122" cy="2770122"/>
            </a:xfrm>
            <a:prstGeom prst="rect">
              <a:avLst/>
            </a:prstGeom>
          </p:spPr>
        </p:pic>
        <p:sp>
          <p:nvSpPr>
            <p:cNvPr id="56" name="TextBox 56"/>
            <p:cNvSpPr txBox="1"/>
            <p:nvPr/>
          </p:nvSpPr>
          <p:spPr>
            <a:xfrm>
              <a:off x="154524" y="9022510"/>
              <a:ext cx="6389419" cy="277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2"/>
                </a:lnSpc>
              </a:pPr>
              <a:endParaRPr lang="tr-TR" sz="1647" spc="1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4526464" y="4545265"/>
              <a:ext cx="2895262" cy="652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tr-TR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Uzak Bağlantılar</a:t>
              </a:r>
            </a:p>
          </p:txBody>
        </p:sp>
        <p:sp>
          <p:nvSpPr>
            <p:cNvPr id="60" name="TextBox 53">
              <a:extLst>
                <a:ext uri="{FF2B5EF4-FFF2-40B4-BE49-F238E27FC236}">
                  <a16:creationId xmlns:a16="http://schemas.microsoft.com/office/drawing/2014/main" id="{C7D08202-88B2-49F0-8370-13689141C1DD}"/>
                </a:ext>
              </a:extLst>
            </p:cNvPr>
            <p:cNvSpPr txBox="1"/>
            <p:nvPr/>
          </p:nvSpPr>
          <p:spPr>
            <a:xfrm>
              <a:off x="314181" y="1842081"/>
              <a:ext cx="5876791" cy="288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6"/>
                </a:lnSpc>
              </a:pPr>
              <a:endParaRPr lang="tr-TR" sz="1747" spc="1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7DD85F03-8873-4F55-8941-370656316D98}"/>
                </a:ext>
              </a:extLst>
            </p:cNvPr>
            <p:cNvSpPr txBox="1"/>
            <p:nvPr/>
          </p:nvSpPr>
          <p:spPr>
            <a:xfrm>
              <a:off x="425921" y="1340603"/>
              <a:ext cx="16689573" cy="4626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96"/>
                </a:lnSpc>
              </a:pPr>
              <a:r>
                <a:rPr lang="tr-TR" sz="3200" b="1" spc="2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Ofis Katmanı: </a:t>
              </a:r>
              <a:r>
                <a:rPr lang="tr-TR" sz="3200" b="1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Planla</a:t>
              </a:r>
              <a:r>
                <a:rPr lang="tr-TR" sz="3200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- Üretim </a:t>
              </a:r>
              <a:r>
                <a:rPr lang="tr-TR" sz="3200" b="1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Emri Ver </a:t>
              </a:r>
              <a:r>
                <a:rPr lang="tr-TR" sz="3200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- Üretimi </a:t>
              </a:r>
              <a:r>
                <a:rPr lang="tr-TR" sz="3200" b="1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İzle – </a:t>
              </a:r>
              <a:r>
                <a:rPr lang="tr-TR" sz="3200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Kayıpları </a:t>
              </a:r>
              <a:r>
                <a:rPr lang="tr-TR" sz="3200" b="1" spc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Raporla – Düzelt/Önle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326A8FB55D81C438E6E33BC228A83CE" ma:contentTypeVersion="18" ma:contentTypeDescription="Yeni belge oluşturun." ma:contentTypeScope="" ma:versionID="3084da599c38fe895491d1a62be286bb">
  <xsd:schema xmlns:xsd="http://www.w3.org/2001/XMLSchema" xmlns:xs="http://www.w3.org/2001/XMLSchema" xmlns:p="http://schemas.microsoft.com/office/2006/metadata/properties" xmlns:ns2="1ee71c04-a414-44ad-a5f4-4737c2ae751a" xmlns:ns3="3644145e-9c16-4844-afe4-49a170ae6383" targetNamespace="http://schemas.microsoft.com/office/2006/metadata/properties" ma:root="true" ma:fieldsID="399f73c4bf2a8cf4ff33f1dfa2f67895" ns2:_="" ns3:_="">
    <xsd:import namespace="1ee71c04-a414-44ad-a5f4-4737c2ae751a"/>
    <xsd:import namespace="3644145e-9c16-4844-afe4-49a170ae63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imestamp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71c04-a414-44ad-a5f4-4737c2ae7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Resim Etiketleri" ma:readOnly="false" ma:fieldId="{5cf76f15-5ced-4ddc-b409-7134ff3c332f}" ma:taxonomyMulti="true" ma:sspId="3a1f71c1-41d7-43a2-bff5-2b0df5fba8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4" nillable="true" ma:displayName="time stamp" ma:format="DateTime" ma:internalName="timestamp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4145e-9c16-4844-afe4-49a170ae63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64e0fe-2c5c-4995-b5db-4fb6ace6deac}" ma:internalName="TaxCatchAll" ma:showField="CatchAllData" ma:web="3644145e-9c16-4844-afe4-49a170ae63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e71c04-a414-44ad-a5f4-4737c2ae751a">
      <Terms xmlns="http://schemas.microsoft.com/office/infopath/2007/PartnerControls"/>
    </lcf76f155ced4ddcb4097134ff3c332f>
    <TaxCatchAll xmlns="3644145e-9c16-4844-afe4-49a170ae6383" xsi:nil="true"/>
    <timestamp xmlns="1ee71c04-a414-44ad-a5f4-4737c2ae75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825D7-5B85-4EE1-9DC7-C65D8BAAD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71c04-a414-44ad-a5f4-4737c2ae751a"/>
    <ds:schemaRef ds:uri="3644145e-9c16-4844-afe4-49a170ae6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6A2E8-9183-4525-B8E1-0FC47235E11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e71c04-a414-44ad-a5f4-4737c2ae751a"/>
    <ds:schemaRef ds:uri="3644145e-9c16-4844-afe4-49a170ae63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A03BD9-FEA3-4471-AA76-928A09D9CD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805</Words>
  <Application>Microsoft Office PowerPoint</Application>
  <PresentationFormat>Custom</PresentationFormat>
  <Paragraphs>176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PROJESİSMOM-MES-PPSUNUM</dc:title>
  <dc:creator>lenovo</dc:creator>
  <cp:lastModifiedBy>Erhan Keşfeden</cp:lastModifiedBy>
  <cp:revision>203</cp:revision>
  <dcterms:created xsi:type="dcterms:W3CDTF">2006-08-16T00:00:00Z</dcterms:created>
  <dcterms:modified xsi:type="dcterms:W3CDTF">2024-04-19T17:39:01Z</dcterms:modified>
  <dc:identifier>DADv3UxSpFg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0x0101002326A8FB55D81C438E6E33BC228A83CE</vt:lpwstr>
  </property>
  <property fmtid="{D5CDD505-2E9C-101B-9397-08002B2CF9AE}" pid="3" name="MediaServiceImageTags">
    <vt:lpwstr/>
  </property>
</Properties>
</file>